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8" r:id="rId2"/>
    <p:sldId id="277" r:id="rId3"/>
    <p:sldId id="374" r:id="rId4"/>
    <p:sldId id="375" r:id="rId5"/>
    <p:sldId id="383" r:id="rId6"/>
    <p:sldId id="377" r:id="rId7"/>
    <p:sldId id="378" r:id="rId8"/>
    <p:sldId id="380" r:id="rId9"/>
    <p:sldId id="379" r:id="rId10"/>
    <p:sldId id="381" r:id="rId11"/>
    <p:sldId id="267" r:id="rId12"/>
    <p:sldId id="268" r:id="rId13"/>
    <p:sldId id="269" r:id="rId14"/>
    <p:sldId id="382" r:id="rId15"/>
    <p:sldId id="385" r:id="rId16"/>
    <p:sldId id="386" r:id="rId17"/>
    <p:sldId id="388" r:id="rId18"/>
    <p:sldId id="389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3D05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4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69445-1469-4DEF-AB09-A692F5AFDCC1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F2EE77-2C1A-41F8-94E1-6141CAB026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2727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bg1"/>
                </a:solidFill>
              </a:rPr>
              <a:t>Notre projet pour les 3 ans à venir s’appuie :</a:t>
            </a:r>
            <a:br>
              <a:rPr lang="fr-FR" sz="1200" dirty="0">
                <a:solidFill>
                  <a:schemeClr val="bg1"/>
                </a:solidFill>
              </a:rPr>
            </a:br>
            <a:r>
              <a:rPr lang="fr-FR" sz="1200" dirty="0">
                <a:solidFill>
                  <a:schemeClr val="bg1"/>
                </a:solidFill>
              </a:rPr>
              <a:t>sur un </a:t>
            </a:r>
            <a:r>
              <a:rPr lang="fr-FR" sz="1200" b="1" dirty="0">
                <a:solidFill>
                  <a:schemeClr val="bg1"/>
                </a:solidFill>
              </a:rPr>
              <a:t>socle solide </a:t>
            </a:r>
            <a:r>
              <a:rPr lang="fr-FR" sz="1200" dirty="0">
                <a:solidFill>
                  <a:schemeClr val="bg1"/>
                </a:solidFill>
              </a:rPr>
              <a:t>qui nous a permis de traverser les </a:t>
            </a:r>
            <a:r>
              <a:rPr lang="fr-FR" sz="1200" b="1" dirty="0">
                <a:solidFill>
                  <a:schemeClr val="bg1"/>
                </a:solidFill>
              </a:rPr>
              <a:t>3 dernières années </a:t>
            </a:r>
            <a:r>
              <a:rPr lang="fr-FR" sz="1200" dirty="0">
                <a:solidFill>
                  <a:schemeClr val="bg1"/>
                </a:solidFill>
              </a:rPr>
              <a:t>ou </a:t>
            </a:r>
            <a:r>
              <a:rPr lang="fr-FR" sz="1200" b="1" dirty="0">
                <a:solidFill>
                  <a:schemeClr val="bg1"/>
                </a:solidFill>
              </a:rPr>
              <a:t>rien ne s’est passé comme prévu </a:t>
            </a:r>
            <a:br>
              <a:rPr lang="fr-FR" sz="1200" b="1" dirty="0">
                <a:solidFill>
                  <a:schemeClr val="bg1"/>
                </a:solidFill>
              </a:rPr>
            </a:br>
            <a:r>
              <a:rPr lang="fr-FR" sz="1200" dirty="0">
                <a:solidFill>
                  <a:schemeClr val="bg1"/>
                </a:solidFill>
              </a:rPr>
              <a:t>et pourtant </a:t>
            </a:r>
            <a:r>
              <a:rPr lang="fr-FR" sz="1200" b="1" dirty="0">
                <a:solidFill>
                  <a:schemeClr val="bg1"/>
                </a:solidFill>
              </a:rPr>
              <a:t>nous l’avons fait </a:t>
            </a:r>
            <a:r>
              <a:rPr lang="fr-FR" sz="1200" dirty="0">
                <a:solidFill>
                  <a:schemeClr val="bg1"/>
                </a:solidFill>
              </a:rPr>
              <a:t>tout en enrichissant notre modèle, </a:t>
            </a:r>
            <a:br>
              <a:rPr lang="fr-FR" sz="1200" dirty="0">
                <a:solidFill>
                  <a:schemeClr val="bg1"/>
                </a:solidFill>
              </a:rPr>
            </a:br>
            <a:r>
              <a:rPr lang="fr-FR" sz="1200" dirty="0">
                <a:solidFill>
                  <a:schemeClr val="bg1"/>
                </a:solidFill>
              </a:rPr>
              <a:t>soyons conscient de</a:t>
            </a:r>
            <a:r>
              <a:rPr lang="fr-FR" sz="1200" b="1" dirty="0">
                <a:solidFill>
                  <a:schemeClr val="bg1"/>
                </a:solidFill>
              </a:rPr>
              <a:t> la force de notre modèle, de notre collectif de F et d’H engagés.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bg1"/>
                </a:solidFill>
              </a:rPr>
              <a:t>Nos leviers sont</a:t>
            </a:r>
            <a:r>
              <a:rPr lang="fr-FR" sz="1200" b="1" baseline="0" dirty="0">
                <a:solidFill>
                  <a:schemeClr val="bg1"/>
                </a:solidFill>
              </a:rPr>
              <a:t> réels : présentation des leviers SLIDE 5 à 8</a:t>
            </a:r>
            <a:endParaRPr lang="fr-FR" sz="1200" b="1" dirty="0">
              <a:solidFill>
                <a:schemeClr val="bg1"/>
              </a:solidFill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BACE74-E0C6-4021-B3A1-3D19D80304A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397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818B8-235B-4A99-BE71-9421D01F15FF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9591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818B8-235B-4A99-BE71-9421D01F15FF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8766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818B8-235B-4A99-BE71-9421D01F15FF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1157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818B8-235B-4A99-BE71-9421D01F15FF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11152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818B8-235B-4A99-BE71-9421D01F15FF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793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818B8-235B-4A99-BE71-9421D01F15FF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98682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818B8-235B-4A99-BE71-9421D01F15FF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46589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818B8-235B-4A99-BE71-9421D01F15FF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36694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818B8-235B-4A99-BE71-9421D01F15FF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2180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BA2E-6B43-4613-8DB9-67F0662B1317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EB2F-18E6-41BD-BA0C-F0453175C3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3800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BA2E-6B43-4613-8DB9-67F0662B1317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EB2F-18E6-41BD-BA0C-F0453175C3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7921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BA2E-6B43-4613-8DB9-67F0662B1317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EB2F-18E6-41BD-BA0C-F0453175C3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921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BA2E-6B43-4613-8DB9-67F0662B1317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EB2F-18E6-41BD-BA0C-F0453175C3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1296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BA2E-6B43-4613-8DB9-67F0662B1317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EB2F-18E6-41BD-BA0C-F0453175C3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0704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BA2E-6B43-4613-8DB9-67F0662B1317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EB2F-18E6-41BD-BA0C-F0453175C3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796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BA2E-6B43-4613-8DB9-67F0662B1317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EB2F-18E6-41BD-BA0C-F0453175C3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6485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BA2E-6B43-4613-8DB9-67F0662B1317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EB2F-18E6-41BD-BA0C-F0453175C3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0942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BA2E-6B43-4613-8DB9-67F0662B1317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EB2F-18E6-41BD-BA0C-F0453175C3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4872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BA2E-6B43-4613-8DB9-67F0662B1317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EB2F-18E6-41BD-BA0C-F0453175C3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5732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BA2E-6B43-4613-8DB9-67F0662B1317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EB2F-18E6-41BD-BA0C-F0453175C3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7637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3BA2E-6B43-4613-8DB9-67F0662B1317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10EB2F-18E6-41BD-BA0C-F0453175C3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8612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youtu.be/Oa4kJ-nJvL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5.xml"/><Relationship Id="rId5" Type="http://schemas.openxmlformats.org/officeDocument/2006/relationships/slide" Target="slide5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slide" Target="slide8.xml"/><Relationship Id="rId4" Type="http://schemas.openxmlformats.org/officeDocument/2006/relationships/slide" Target="slide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5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5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412" y="0"/>
            <a:ext cx="12236824" cy="685800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366" y="1672987"/>
            <a:ext cx="6247268" cy="289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82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39850" y="2618"/>
            <a:ext cx="609600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2000" b="1" dirty="0">
                <a:solidFill>
                  <a:schemeClr val="bg1"/>
                </a:solidFill>
              </a:rPr>
              <a:t>Avant-propos</a:t>
            </a:r>
            <a:endParaRPr lang="fr-FR" sz="2000" b="1" dirty="0"/>
          </a:p>
          <a:p>
            <a:endParaRPr lang="fr-FR" b="1" dirty="0">
              <a:solidFill>
                <a:srgbClr val="FFFF00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 flipH="1">
            <a:off x="-1900457" y="1903075"/>
            <a:ext cx="6858000" cy="3057086"/>
          </a:xfrm>
          <a:prstGeom prst="flowChartManualInpu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26" y="311828"/>
            <a:ext cx="2590234" cy="119888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975" y="4467784"/>
            <a:ext cx="3240186" cy="18627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3250662" y="1213393"/>
            <a:ext cx="7303038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fr-FR" b="0" i="0" dirty="0">
                <a:solidFill>
                  <a:srgbClr val="212121"/>
                </a:solidFill>
                <a:effectLst/>
                <a:latin typeface="Fabrikat Italic" panose="020B0504030000000000" pitchFamily="34" charset="0"/>
                <a:ea typeface="LillyBelle" pitchFamily="2" charset="-128"/>
                <a:cs typeface="LillyBelle" pitchFamily="2" charset="-128"/>
              </a:rPr>
              <a:t>« Ce plan stratégique nous conduit collectivement à horizon 2027. </a:t>
            </a:r>
            <a:br>
              <a:rPr lang="fr-FR" b="0" i="0" dirty="0">
                <a:solidFill>
                  <a:srgbClr val="212121"/>
                </a:solidFill>
                <a:effectLst/>
                <a:latin typeface="Fabrikat Italic" panose="020B0504030000000000" pitchFamily="34" charset="0"/>
                <a:ea typeface="LillyBelle" pitchFamily="2" charset="-128"/>
                <a:cs typeface="LillyBelle" pitchFamily="2" charset="-128"/>
              </a:rPr>
            </a:br>
            <a:r>
              <a:rPr lang="fr-FR" b="0" i="0" dirty="0">
                <a:solidFill>
                  <a:srgbClr val="212121"/>
                </a:solidFill>
                <a:effectLst/>
                <a:latin typeface="Fabrikat Italic" panose="020B0504030000000000" pitchFamily="34" charset="0"/>
                <a:ea typeface="LillyBelle" pitchFamily="2" charset="-128"/>
                <a:cs typeface="LillyBelle" pitchFamily="2" charset="-128"/>
              </a:rPr>
              <a:t>Dans un monde qui évolue à une cadence effrénée, le CMO compte bien s'imposer </a:t>
            </a:r>
            <a:r>
              <a:rPr lang="fr-FR" b="1" i="0" dirty="0">
                <a:solidFill>
                  <a:srgbClr val="FF0066"/>
                </a:solidFill>
                <a:effectLst/>
                <a:latin typeface="Fabrikat Italic" panose="020B0504030000000000" pitchFamily="34" charset="0"/>
                <a:ea typeface="LillyBelle" pitchFamily="2" charset="-128"/>
                <a:cs typeface="LillyBelle" pitchFamily="2" charset="-128"/>
              </a:rPr>
              <a:t>comme un acteur de toutes les transitions</a:t>
            </a:r>
            <a:r>
              <a:rPr lang="fr-FR" b="0" i="0" dirty="0">
                <a:solidFill>
                  <a:srgbClr val="FF0066"/>
                </a:solidFill>
                <a:effectLst/>
                <a:latin typeface="Fabrikat Italic" panose="020B0504030000000000" pitchFamily="34" charset="0"/>
                <a:ea typeface="LillyBelle" pitchFamily="2" charset="-128"/>
                <a:cs typeface="LillyBelle" pitchFamily="2" charset="-128"/>
              </a:rPr>
              <a:t>, </a:t>
            </a:r>
            <a:r>
              <a:rPr lang="fr-FR" b="0" i="0" dirty="0">
                <a:solidFill>
                  <a:srgbClr val="212121"/>
                </a:solidFill>
                <a:effectLst/>
                <a:latin typeface="Fabrikat Italic" panose="020B0504030000000000" pitchFamily="34" charset="0"/>
                <a:ea typeface="LillyBelle" pitchFamily="2" charset="-128"/>
                <a:cs typeface="LillyBelle" pitchFamily="2" charset="-128"/>
              </a:rPr>
              <a:t>en prenant appui sur des orientations stratégiques fortes et des plans d'actions concrets.</a:t>
            </a:r>
            <a:br>
              <a:rPr lang="fr-FR" b="0" i="0" dirty="0">
                <a:solidFill>
                  <a:srgbClr val="212121"/>
                </a:solidFill>
                <a:effectLst/>
                <a:latin typeface="Fabrikat Italic" panose="020B0504030000000000" pitchFamily="34" charset="0"/>
                <a:ea typeface="LillyBelle" pitchFamily="2" charset="-128"/>
                <a:cs typeface="LillyBelle" pitchFamily="2" charset="-128"/>
              </a:rPr>
            </a:br>
            <a:endParaRPr lang="fr-FR" b="0" i="0" dirty="0">
              <a:solidFill>
                <a:srgbClr val="212121"/>
              </a:solidFill>
              <a:effectLst/>
              <a:latin typeface="Fabrikat Italic" panose="020B0504030000000000" pitchFamily="34" charset="0"/>
              <a:ea typeface="LillyBelle" pitchFamily="2" charset="-128"/>
              <a:cs typeface="LillyBelle" pitchFamily="2" charset="-128"/>
            </a:endParaRPr>
          </a:p>
          <a:p>
            <a:pPr fontAlgn="base"/>
            <a:r>
              <a:rPr lang="fr-FR" b="0" i="0" dirty="0">
                <a:solidFill>
                  <a:srgbClr val="212121"/>
                </a:solidFill>
                <a:effectLst/>
                <a:latin typeface="Fabrikat Italic" panose="020B0504030000000000" pitchFamily="34" charset="0"/>
                <a:ea typeface="LillyBelle" pitchFamily="2" charset="-128"/>
                <a:cs typeface="LillyBelle" pitchFamily="2" charset="-128"/>
              </a:rPr>
              <a:t>Mobilisons-nous autour de ce projet bâti sur des convictions profondes, </a:t>
            </a:r>
            <a:br>
              <a:rPr lang="fr-FR" b="0" i="0" dirty="0">
                <a:solidFill>
                  <a:srgbClr val="212121"/>
                </a:solidFill>
                <a:effectLst/>
                <a:latin typeface="Fabrikat Italic" panose="020B0504030000000000" pitchFamily="34" charset="0"/>
                <a:ea typeface="LillyBelle" pitchFamily="2" charset="-128"/>
                <a:cs typeface="LillyBelle" pitchFamily="2" charset="-128"/>
              </a:rPr>
            </a:br>
            <a:r>
              <a:rPr lang="fr-FR" b="0" i="0" dirty="0">
                <a:solidFill>
                  <a:srgbClr val="212121"/>
                </a:solidFill>
                <a:effectLst/>
                <a:latin typeface="Fabrikat Italic" panose="020B0504030000000000" pitchFamily="34" charset="0"/>
                <a:ea typeface="LillyBelle" pitchFamily="2" charset="-128"/>
                <a:cs typeface="LillyBelle" pitchFamily="2" charset="-128"/>
              </a:rPr>
              <a:t>des fondamentaux solides et des valeurs fortes. </a:t>
            </a:r>
          </a:p>
          <a:p>
            <a:pPr fontAlgn="base"/>
            <a:br>
              <a:rPr lang="fr-FR" b="0" i="0" dirty="0">
                <a:solidFill>
                  <a:srgbClr val="212121"/>
                </a:solidFill>
                <a:effectLst/>
                <a:latin typeface="Fabrikat Italic" panose="020B0504030000000000" pitchFamily="34" charset="0"/>
                <a:ea typeface="LillyBelle" pitchFamily="2" charset="-128"/>
                <a:cs typeface="LillyBelle" pitchFamily="2" charset="-128"/>
              </a:rPr>
            </a:br>
            <a:r>
              <a:rPr lang="fr-FR" b="0" i="0" dirty="0">
                <a:solidFill>
                  <a:srgbClr val="212121"/>
                </a:solidFill>
                <a:effectLst/>
                <a:latin typeface="Fabrikat Italic" panose="020B0504030000000000" pitchFamily="34" charset="0"/>
                <a:ea typeface="LillyBelle" pitchFamily="2" charset="-128"/>
                <a:cs typeface="LillyBelle" pitchFamily="2" charset="-128"/>
              </a:rPr>
              <a:t>Elles guident chacune de nos décisions ; nous dirigent vers un avenir plus juste ; et incarnent notre raison d'être </a:t>
            </a:r>
            <a:r>
              <a:rPr lang="fr-FR" b="1" i="0" dirty="0">
                <a:solidFill>
                  <a:srgbClr val="212121"/>
                </a:solidFill>
                <a:effectLst/>
                <a:latin typeface="Fabrikat Italic" panose="020B0504030000000000" pitchFamily="34" charset="0"/>
                <a:ea typeface="LillyBelle" pitchFamily="2" charset="-128"/>
                <a:cs typeface="LillyBelle" pitchFamily="2" charset="-128"/>
              </a:rPr>
              <a:t>« S'engager durablement à vos côtés ! »</a:t>
            </a:r>
          </a:p>
          <a:p>
            <a:pPr fontAlgn="base"/>
            <a:endParaRPr lang="fr-FR" b="1" dirty="0">
              <a:solidFill>
                <a:srgbClr val="212121"/>
              </a:solidFill>
              <a:latin typeface="Fabrikat Italic" panose="020B0504030000000000" pitchFamily="34" charset="0"/>
              <a:ea typeface="LillyBelle" pitchFamily="2" charset="-128"/>
              <a:cs typeface="LillyBelle" pitchFamily="2" charset="-128"/>
            </a:endParaRPr>
          </a:p>
          <a:p>
            <a:pPr fontAlgn="base"/>
            <a:endParaRPr lang="fr-FR" b="1" dirty="0">
              <a:solidFill>
                <a:srgbClr val="212121"/>
              </a:solidFill>
              <a:latin typeface="Fabrikat Italic" panose="020B0504030000000000" pitchFamily="34" charset="0"/>
              <a:ea typeface="LillyBelle" pitchFamily="2" charset="-128"/>
              <a:cs typeface="LillyBelle" pitchFamily="2" charset="-128"/>
            </a:endParaRPr>
          </a:p>
          <a:p>
            <a:pPr fontAlgn="base"/>
            <a:endParaRPr lang="fr-FR" b="1" dirty="0">
              <a:solidFill>
                <a:srgbClr val="212121"/>
              </a:solidFill>
              <a:latin typeface="Fabrikat Italic" panose="020B0504030000000000" pitchFamily="34" charset="0"/>
              <a:ea typeface="LillyBelle" pitchFamily="2" charset="-128"/>
              <a:cs typeface="LillyBelle" pitchFamily="2" charset="-128"/>
            </a:endParaRPr>
          </a:p>
          <a:p>
            <a:pPr fontAlgn="base"/>
            <a:endParaRPr lang="fr-FR" b="1" dirty="0">
              <a:solidFill>
                <a:srgbClr val="212121"/>
              </a:solidFill>
              <a:latin typeface="Fabrikat Italic" panose="020B0504030000000000" pitchFamily="34" charset="0"/>
              <a:ea typeface="LillyBelle" pitchFamily="2" charset="-128"/>
              <a:cs typeface="LillyBelle" pitchFamily="2" charset="-128"/>
            </a:endParaRPr>
          </a:p>
          <a:p>
            <a:pPr fontAlgn="base"/>
            <a:r>
              <a:rPr lang="fr-FR" sz="1600" b="1" i="0" dirty="0">
                <a:solidFill>
                  <a:schemeClr val="accent5">
                    <a:lumMod val="75000"/>
                  </a:schemeClr>
                </a:solidFill>
                <a:effectLst/>
                <a:latin typeface="Fabrikat Italic" panose="020B0504030000000000" pitchFamily="34" charset="0"/>
                <a:ea typeface="LillyBelle" pitchFamily="2" charset="-128"/>
                <a:cs typeface="LillyBelle" pitchFamily="2" charset="-128"/>
              </a:rPr>
              <a:t>Martine Gaillou, 		Jean-Pierre Morin,</a:t>
            </a:r>
            <a:br>
              <a:rPr lang="fr-FR" sz="1600" b="1" i="0" dirty="0">
                <a:solidFill>
                  <a:srgbClr val="212121"/>
                </a:solidFill>
                <a:effectLst/>
                <a:latin typeface="Fabrikat Italic" panose="020B0504030000000000" pitchFamily="34" charset="0"/>
                <a:ea typeface="LillyBelle" pitchFamily="2" charset="-128"/>
                <a:cs typeface="LillyBelle" pitchFamily="2" charset="-128"/>
              </a:rPr>
            </a:br>
            <a:r>
              <a:rPr lang="fr-FR" sz="1600" b="1" i="0" dirty="0">
                <a:solidFill>
                  <a:srgbClr val="212121"/>
                </a:solidFill>
                <a:effectLst/>
                <a:latin typeface="Fabrikat Italic" panose="020B0504030000000000" pitchFamily="34" charset="0"/>
                <a:ea typeface="LillyBelle" pitchFamily="2" charset="-128"/>
                <a:cs typeface="LillyBelle" pitchFamily="2" charset="-128"/>
              </a:rPr>
              <a:t>Présidente Fédérale		Directeur Général</a:t>
            </a:r>
            <a:endParaRPr lang="fr-FR" sz="1600" b="0" i="0" dirty="0">
              <a:solidFill>
                <a:srgbClr val="212121"/>
              </a:solidFill>
              <a:effectLst/>
              <a:latin typeface="Fabrikat Italic" panose="020B0504030000000000" pitchFamily="34" charset="0"/>
              <a:ea typeface="LillyBelle" pitchFamily="2" charset="-128"/>
              <a:cs typeface="LillyBelle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64576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0295" y="1487610"/>
            <a:ext cx="7419975" cy="4316289"/>
          </a:xfrm>
          <a:prstGeom prst="rect">
            <a:avLst/>
          </a:prstGeom>
        </p:spPr>
      </p:pic>
      <p:sp>
        <p:nvSpPr>
          <p:cNvPr id="3" name="Triangle isocèle 2"/>
          <p:cNvSpPr/>
          <p:nvPr/>
        </p:nvSpPr>
        <p:spPr>
          <a:xfrm rot="5400000">
            <a:off x="-129368" y="740553"/>
            <a:ext cx="518722" cy="279069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4"/>
          <p:cNvSpPr txBox="1">
            <a:spLocks/>
          </p:cNvSpPr>
          <p:nvPr/>
        </p:nvSpPr>
        <p:spPr>
          <a:xfrm>
            <a:off x="269528" y="386425"/>
            <a:ext cx="6658725" cy="6965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Avant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04697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propos</a:t>
            </a:r>
          </a:p>
        </p:txBody>
      </p:sp>
    </p:spTree>
    <p:extLst>
      <p:ext uri="{BB962C8B-B14F-4D97-AF65-F5344CB8AC3E}">
        <p14:creationId xmlns:p14="http://schemas.microsoft.com/office/powerpoint/2010/main" val="3756520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 flipH="1">
            <a:off x="-1855272" y="1857889"/>
            <a:ext cx="6851676" cy="3141133"/>
          </a:xfrm>
          <a:prstGeom prst="flowChartManualInpu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13" y="672384"/>
            <a:ext cx="2112460" cy="977748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2135893" y="1311578"/>
            <a:ext cx="41529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4046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SOMMAIRE</a:t>
            </a:r>
          </a:p>
        </p:txBody>
      </p:sp>
      <p:sp>
        <p:nvSpPr>
          <p:cNvPr id="14" name="Hexagone 13"/>
          <p:cNvSpPr/>
          <p:nvPr/>
        </p:nvSpPr>
        <p:spPr>
          <a:xfrm flipH="1">
            <a:off x="4143056" y="2523730"/>
            <a:ext cx="378777" cy="331639"/>
          </a:xfrm>
          <a:prstGeom prst="hexagon">
            <a:avLst/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</a:t>
            </a:r>
          </a:p>
        </p:txBody>
      </p:sp>
      <p:sp>
        <p:nvSpPr>
          <p:cNvPr id="15" name="Hexagone 14"/>
          <p:cNvSpPr/>
          <p:nvPr/>
        </p:nvSpPr>
        <p:spPr>
          <a:xfrm flipH="1">
            <a:off x="4171191" y="4490889"/>
            <a:ext cx="378777" cy="331639"/>
          </a:xfrm>
          <a:prstGeom prst="hexagon">
            <a:avLst/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</a:t>
            </a:r>
          </a:p>
        </p:txBody>
      </p:sp>
      <p:sp>
        <p:nvSpPr>
          <p:cNvPr id="30" name="Titre 1"/>
          <p:cNvSpPr txBox="1">
            <a:spLocks/>
          </p:cNvSpPr>
          <p:nvPr/>
        </p:nvSpPr>
        <p:spPr>
          <a:xfrm>
            <a:off x="4635923" y="2392345"/>
            <a:ext cx="6947847" cy="18101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fr-FR" sz="2700" b="1" dirty="0">
                <a:solidFill>
                  <a:srgbClr val="404697"/>
                </a:solidFill>
                <a:latin typeface="+mn-lt"/>
              </a:rPr>
              <a:t>Ensemble, construisons demain : </a:t>
            </a:r>
            <a:br>
              <a:rPr lang="fr-FR" sz="2700" b="1" dirty="0">
                <a:latin typeface="+mn-lt"/>
              </a:rPr>
            </a:br>
            <a:r>
              <a:rPr lang="fr-FR" sz="2700" dirty="0">
                <a:latin typeface="+mn-lt"/>
              </a:rPr>
              <a:t>les éléments de référence</a:t>
            </a:r>
            <a:br>
              <a:rPr lang="fr-FR" sz="1900" dirty="0">
                <a:latin typeface="+mn-lt"/>
              </a:rPr>
            </a:br>
            <a:r>
              <a:rPr lang="fr-FR" sz="1900" dirty="0">
                <a:latin typeface="+mn-lt"/>
              </a:rPr>
              <a:t>&gt; Les 3 orientations stratégiques pour 2027</a:t>
            </a:r>
            <a:br>
              <a:rPr lang="fr-FR" sz="1900" dirty="0">
                <a:latin typeface="+mn-lt"/>
              </a:rPr>
            </a:br>
            <a:r>
              <a:rPr lang="fr-FR" sz="1900" dirty="0">
                <a:latin typeface="+mn-lt"/>
              </a:rPr>
              <a:t>&gt; Les déclinaisons en plans d’actions : PAC | PAS | PAM </a:t>
            </a:r>
            <a:br>
              <a:rPr lang="fr-FR" sz="1900" dirty="0">
                <a:latin typeface="+mn-lt"/>
              </a:rPr>
            </a:br>
            <a:r>
              <a:rPr lang="fr-FR" sz="1900" dirty="0">
                <a:latin typeface="+mn-lt"/>
              </a:rPr>
              <a:t>&gt; Les indicateurs de suivi</a:t>
            </a:r>
          </a:p>
        </p:txBody>
      </p:sp>
      <p:sp>
        <p:nvSpPr>
          <p:cNvPr id="31" name="Titre 1"/>
          <p:cNvSpPr txBox="1">
            <a:spLocks/>
          </p:cNvSpPr>
          <p:nvPr/>
        </p:nvSpPr>
        <p:spPr>
          <a:xfrm>
            <a:off x="4635923" y="4283346"/>
            <a:ext cx="6488584" cy="17205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fr-FR" sz="2700" b="1" dirty="0">
                <a:solidFill>
                  <a:srgbClr val="404697"/>
                </a:solidFill>
                <a:latin typeface="+mn-lt"/>
              </a:rPr>
              <a:t>Des fondamentaux solides</a:t>
            </a:r>
            <a:br>
              <a:rPr lang="fr-FR" sz="1900" b="1" dirty="0">
                <a:latin typeface="+mn-lt"/>
              </a:rPr>
            </a:br>
            <a:r>
              <a:rPr lang="fr-FR" sz="1900" dirty="0">
                <a:latin typeface="+mn-lt"/>
              </a:rPr>
              <a:t>&gt; La raison d’être du CMO</a:t>
            </a:r>
            <a:br>
              <a:rPr lang="fr-FR" sz="1900" dirty="0">
                <a:latin typeface="+mn-lt"/>
              </a:rPr>
            </a:br>
            <a:r>
              <a:rPr lang="fr-FR" sz="1900" dirty="0">
                <a:latin typeface="+mn-lt"/>
              </a:rPr>
              <a:t>&gt; Les valeurs</a:t>
            </a:r>
            <a:br>
              <a:rPr lang="fr-FR" sz="1900" dirty="0">
                <a:latin typeface="+mn-lt"/>
              </a:rPr>
            </a:br>
            <a:r>
              <a:rPr lang="fr-FR" sz="1900" dirty="0">
                <a:latin typeface="+mn-lt"/>
              </a:rPr>
              <a:t>&gt; Les engagements RSE</a:t>
            </a:r>
            <a:br>
              <a:rPr lang="fr-FR" sz="1900" b="1" dirty="0">
                <a:latin typeface="+mn-lt"/>
              </a:rPr>
            </a:br>
            <a:endParaRPr lang="fr-FR" sz="1900" dirty="0">
              <a:latin typeface="+mn-lt"/>
            </a:endParaRPr>
          </a:p>
        </p:txBody>
      </p:sp>
      <p:sp>
        <p:nvSpPr>
          <p:cNvPr id="10" name="Rectangle 9">
            <a:hlinkClick r:id="rId5" action="ppaction://hlinksldjump"/>
          </p:cNvPr>
          <p:cNvSpPr/>
          <p:nvPr/>
        </p:nvSpPr>
        <p:spPr>
          <a:xfrm>
            <a:off x="3416038" y="2442564"/>
            <a:ext cx="7170623" cy="17583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hlinkClick r:id="rId6" action="ppaction://hlinksldjump"/>
          </p:cNvPr>
          <p:cNvSpPr/>
          <p:nvPr/>
        </p:nvSpPr>
        <p:spPr>
          <a:xfrm>
            <a:off x="3416038" y="4367353"/>
            <a:ext cx="7170623" cy="18801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723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30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 flipH="1">
            <a:off x="-1855272" y="1857889"/>
            <a:ext cx="6851676" cy="3141133"/>
          </a:xfrm>
          <a:prstGeom prst="flowChartManualInpu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13" y="672384"/>
            <a:ext cx="2112460" cy="977748"/>
          </a:xfrm>
          <a:prstGeom prst="rect">
            <a:avLst/>
          </a:prstGeom>
        </p:spPr>
      </p:pic>
      <p:sp>
        <p:nvSpPr>
          <p:cNvPr id="8" name="Titre 1"/>
          <p:cNvSpPr txBox="1">
            <a:spLocks/>
          </p:cNvSpPr>
          <p:nvPr/>
        </p:nvSpPr>
        <p:spPr>
          <a:xfrm>
            <a:off x="4243722" y="1790848"/>
            <a:ext cx="6488584" cy="36138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200" b="1" dirty="0">
                <a:solidFill>
                  <a:srgbClr val="404697"/>
                </a:solidFill>
                <a:latin typeface="+mn-lt"/>
              </a:rPr>
              <a:t>Ensemble, construisons demain : </a:t>
            </a:r>
            <a:br>
              <a:rPr lang="fr-FR" sz="3200" b="1" dirty="0">
                <a:latin typeface="+mn-lt"/>
              </a:rPr>
            </a:br>
            <a:r>
              <a:rPr lang="fr-FR" sz="3200" dirty="0">
                <a:latin typeface="+mn-lt"/>
              </a:rPr>
              <a:t>les éléments de référence</a:t>
            </a:r>
            <a:br>
              <a:rPr lang="fr-FR" sz="3200" dirty="0">
                <a:latin typeface="+mn-lt"/>
              </a:rPr>
            </a:br>
            <a:br>
              <a:rPr lang="fr-FR" sz="2200" dirty="0">
                <a:latin typeface="+mn-lt"/>
              </a:rPr>
            </a:br>
            <a:r>
              <a:rPr lang="fr-FR" sz="2200" dirty="0">
                <a:latin typeface="+mn-lt"/>
              </a:rPr>
              <a:t>&gt; Les 3 orientations stratégiques pour 2027</a:t>
            </a:r>
            <a:br>
              <a:rPr lang="fr-FR" sz="2200" dirty="0">
                <a:latin typeface="+mn-lt"/>
              </a:rPr>
            </a:br>
            <a:r>
              <a:rPr lang="fr-FR" sz="2200" dirty="0">
                <a:latin typeface="+mn-lt"/>
              </a:rPr>
              <a:t>&gt; Les déclinaisons en plans d’actions : PAC | PAS | PAM </a:t>
            </a:r>
            <a:br>
              <a:rPr lang="fr-FR" sz="2200" dirty="0">
                <a:latin typeface="+mn-lt"/>
              </a:rPr>
            </a:br>
            <a:r>
              <a:rPr lang="fr-FR" sz="2200" dirty="0">
                <a:latin typeface="+mn-lt"/>
              </a:rPr>
              <a:t>&gt; Les indicateurs de suivi </a:t>
            </a:r>
            <a:br>
              <a:rPr lang="fr-FR" sz="2200" b="1" dirty="0">
                <a:latin typeface="+mn-lt"/>
              </a:rPr>
            </a:br>
            <a:br>
              <a:rPr lang="fr-FR" sz="3200" b="1" dirty="0">
                <a:latin typeface="+mn-lt"/>
              </a:rPr>
            </a:br>
            <a:endParaRPr lang="fr-FR" sz="2200" dirty="0">
              <a:latin typeface="+mn-lt"/>
            </a:endParaRPr>
          </a:p>
        </p:txBody>
      </p:sp>
      <p:sp>
        <p:nvSpPr>
          <p:cNvPr id="14" name="Hexagone 13"/>
          <p:cNvSpPr/>
          <p:nvPr/>
        </p:nvSpPr>
        <p:spPr>
          <a:xfrm flipH="1">
            <a:off x="3672475" y="2624685"/>
            <a:ext cx="472773" cy="413937"/>
          </a:xfrm>
          <a:prstGeom prst="hexagon">
            <a:avLst/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1305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 rot="10800000">
            <a:off x="-5" y="0"/>
            <a:ext cx="12192001" cy="1671613"/>
          </a:xfrm>
          <a:prstGeom prst="rect">
            <a:avLst/>
          </a:prstGeom>
          <a:gradFill flip="none" rotWithShape="1">
            <a:gsLst>
              <a:gs pos="100000">
                <a:srgbClr val="E61154"/>
              </a:gs>
              <a:gs pos="69000">
                <a:srgbClr val="CF076A"/>
              </a:gs>
              <a:gs pos="38000">
                <a:srgbClr val="6F338D"/>
              </a:gs>
              <a:gs pos="0">
                <a:srgbClr val="404697"/>
              </a:gs>
            </a:gsLst>
            <a:lin ang="10800000" scaled="1"/>
            <a:tileRect/>
          </a:gra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134" y="491413"/>
            <a:ext cx="1747300" cy="808735"/>
          </a:xfrm>
          <a:prstGeom prst="rect">
            <a:avLst/>
          </a:prstGeom>
        </p:spPr>
      </p:pic>
      <p:sp>
        <p:nvSpPr>
          <p:cNvPr id="7" name="Triangle isocèle 6"/>
          <p:cNvSpPr/>
          <p:nvPr/>
        </p:nvSpPr>
        <p:spPr>
          <a:xfrm rot="5400000">
            <a:off x="-129368" y="740553"/>
            <a:ext cx="518722" cy="279069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re 4"/>
          <p:cNvSpPr txBox="1">
            <a:spLocks/>
          </p:cNvSpPr>
          <p:nvPr/>
        </p:nvSpPr>
        <p:spPr>
          <a:xfrm>
            <a:off x="328942" y="430891"/>
            <a:ext cx="6658725" cy="6965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fr-FR" sz="2800" b="1" dirty="0">
                <a:solidFill>
                  <a:schemeClr val="bg1"/>
                </a:solidFill>
                <a:latin typeface="Calibri" panose="020F0502020204030204"/>
              </a:rPr>
              <a:t>Les 3 orientations stratégiques </a:t>
            </a:r>
            <a:r>
              <a:rPr lang="fr-FR" sz="2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pour 2027</a:t>
            </a:r>
          </a:p>
        </p:txBody>
      </p:sp>
      <p:grpSp>
        <p:nvGrpSpPr>
          <p:cNvPr id="4" name="Groupe 3"/>
          <p:cNvGrpSpPr/>
          <p:nvPr/>
        </p:nvGrpSpPr>
        <p:grpSpPr>
          <a:xfrm>
            <a:off x="7941234" y="2180893"/>
            <a:ext cx="3261100" cy="3638550"/>
            <a:chOff x="7941234" y="2180893"/>
            <a:chExt cx="3261100" cy="3638550"/>
          </a:xfrm>
        </p:grpSpPr>
        <p:sp>
          <p:nvSpPr>
            <p:cNvPr id="17" name="Hexagone 16"/>
            <p:cNvSpPr/>
            <p:nvPr/>
          </p:nvSpPr>
          <p:spPr>
            <a:xfrm>
              <a:off x="8114369" y="2724832"/>
              <a:ext cx="2924233" cy="2560320"/>
            </a:xfrm>
            <a:prstGeom prst="hexagon">
              <a:avLst/>
            </a:prstGeom>
            <a:solidFill>
              <a:schemeClr val="bg1"/>
            </a:solidFill>
            <a:ln w="1270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 </a:t>
              </a: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8005963" y="3680360"/>
              <a:ext cx="3136604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700" b="1" dirty="0">
                  <a:solidFill>
                    <a:srgbClr val="404697"/>
                  </a:solidFill>
                </a:rPr>
                <a:t>Accompagner les</a:t>
              </a:r>
            </a:p>
            <a:p>
              <a:pPr algn="ctr"/>
              <a:r>
                <a:rPr lang="fr-FR" sz="1700" b="1" dirty="0">
                  <a:solidFill>
                    <a:srgbClr val="404697"/>
                  </a:solidFill>
                </a:rPr>
                <a:t>transitions internes</a:t>
              </a: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8003482" y="4671012"/>
              <a:ext cx="31366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Découvrir   </a:t>
              </a:r>
              <a:r>
                <a:rPr lang="fr-FR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+</a:t>
              </a:r>
            </a:p>
          </p:txBody>
        </p:sp>
        <p:sp>
          <p:nvSpPr>
            <p:cNvPr id="20" name="Ellipse 19"/>
            <p:cNvSpPr/>
            <p:nvPr/>
          </p:nvSpPr>
          <p:spPr>
            <a:xfrm>
              <a:off x="9989184" y="4749560"/>
              <a:ext cx="235095" cy="235095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Rectangle 20">
              <a:hlinkClick r:id="rId4" action="ppaction://hlinksldjump"/>
            </p:cNvPr>
            <p:cNvSpPr/>
            <p:nvPr/>
          </p:nvSpPr>
          <p:spPr>
            <a:xfrm>
              <a:off x="7941234" y="2180893"/>
              <a:ext cx="3261100" cy="36385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4562846" y="2168861"/>
            <a:ext cx="3262640" cy="3638550"/>
            <a:chOff x="4562846" y="2168861"/>
            <a:chExt cx="3262640" cy="3638550"/>
          </a:xfrm>
        </p:grpSpPr>
        <p:sp>
          <p:nvSpPr>
            <p:cNvPr id="13" name="Hexagone 12"/>
            <p:cNvSpPr/>
            <p:nvPr/>
          </p:nvSpPr>
          <p:spPr>
            <a:xfrm>
              <a:off x="4673733" y="2742245"/>
              <a:ext cx="2924233" cy="2560320"/>
            </a:xfrm>
            <a:prstGeom prst="hexagon">
              <a:avLst/>
            </a:prstGeom>
            <a:solidFill>
              <a:schemeClr val="bg1"/>
            </a:solidFill>
            <a:ln w="1270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 </a:t>
              </a: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4565327" y="3697773"/>
              <a:ext cx="3136604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700" b="1" dirty="0">
                  <a:solidFill>
                    <a:srgbClr val="404697"/>
                  </a:solidFill>
                </a:rPr>
                <a:t>Accompagner les</a:t>
              </a:r>
            </a:p>
            <a:p>
              <a:pPr algn="ctr"/>
              <a:r>
                <a:rPr lang="fr-FR" sz="1700" b="1" dirty="0">
                  <a:solidFill>
                    <a:srgbClr val="404697"/>
                  </a:solidFill>
                </a:rPr>
                <a:t>transitions externes</a:t>
              </a: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4562846" y="4688425"/>
              <a:ext cx="31366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Découvrir   </a:t>
              </a:r>
              <a:r>
                <a:rPr lang="fr-FR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+</a:t>
              </a:r>
            </a:p>
          </p:txBody>
        </p:sp>
        <p:sp>
          <p:nvSpPr>
            <p:cNvPr id="16" name="Ellipse 15"/>
            <p:cNvSpPr/>
            <p:nvPr/>
          </p:nvSpPr>
          <p:spPr>
            <a:xfrm>
              <a:off x="6548548" y="4766973"/>
              <a:ext cx="235095" cy="235095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Rectangle 21">
              <a:hlinkClick r:id="rId5" action="ppaction://hlinksldjump"/>
            </p:cNvPr>
            <p:cNvSpPr/>
            <p:nvPr/>
          </p:nvSpPr>
          <p:spPr>
            <a:xfrm>
              <a:off x="4564386" y="2168861"/>
              <a:ext cx="3261100" cy="36385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982777" y="2176459"/>
            <a:ext cx="3261100" cy="3638550"/>
            <a:chOff x="982777" y="2176459"/>
            <a:chExt cx="3261100" cy="3638550"/>
          </a:xfrm>
        </p:grpSpPr>
        <p:sp>
          <p:nvSpPr>
            <p:cNvPr id="9" name="Hexagone 8"/>
            <p:cNvSpPr/>
            <p:nvPr/>
          </p:nvSpPr>
          <p:spPr>
            <a:xfrm>
              <a:off x="1197950" y="2742245"/>
              <a:ext cx="2924233" cy="2560320"/>
            </a:xfrm>
            <a:prstGeom prst="hexagon">
              <a:avLst/>
            </a:prstGeom>
            <a:solidFill>
              <a:schemeClr val="bg1"/>
            </a:solidFill>
            <a:ln w="1270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 </a:t>
              </a: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089544" y="3697773"/>
              <a:ext cx="3136604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700" b="1" dirty="0">
                  <a:solidFill>
                    <a:srgbClr val="404697"/>
                  </a:solidFill>
                </a:rPr>
                <a:t>La proactivité pour un développement rentable</a:t>
              </a: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1087063" y="4688425"/>
              <a:ext cx="31366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Découvrir   </a:t>
              </a:r>
              <a:r>
                <a:rPr lang="fr-FR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+</a:t>
              </a:r>
            </a:p>
          </p:txBody>
        </p:sp>
        <p:sp>
          <p:nvSpPr>
            <p:cNvPr id="12" name="Ellipse 11"/>
            <p:cNvSpPr/>
            <p:nvPr/>
          </p:nvSpPr>
          <p:spPr>
            <a:xfrm>
              <a:off x="3072765" y="4766973"/>
              <a:ext cx="235095" cy="235095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Rectangle 22">
              <a:hlinkClick r:id="rId6" action="ppaction://hlinksldjump"/>
            </p:cNvPr>
            <p:cNvSpPr/>
            <p:nvPr/>
          </p:nvSpPr>
          <p:spPr>
            <a:xfrm>
              <a:off x="982777" y="2176459"/>
              <a:ext cx="3261100" cy="36385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7" name="Triangle isocèle 26"/>
          <p:cNvSpPr/>
          <p:nvPr/>
        </p:nvSpPr>
        <p:spPr>
          <a:xfrm rot="5400000">
            <a:off x="-129368" y="740553"/>
            <a:ext cx="518722" cy="279069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51495" y="368303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fr-FR" sz="1000" dirty="0">
                <a:solidFill>
                  <a:prstClr val="white">
                    <a:lumMod val="75000"/>
                  </a:prstClr>
                </a:solidFill>
              </a:rPr>
              <a:t>ENSEMBLE, CONSTRUISONS DEMAIN : LES ÉLÉMENTS DE RÉFÉRENCE</a:t>
            </a:r>
          </a:p>
        </p:txBody>
      </p:sp>
    </p:spTree>
    <p:extLst>
      <p:ext uri="{BB962C8B-B14F-4D97-AF65-F5344CB8AC3E}">
        <p14:creationId xmlns:p14="http://schemas.microsoft.com/office/powerpoint/2010/main" val="426283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 rot="10800000">
            <a:off x="-9542" y="0"/>
            <a:ext cx="12192001" cy="1768642"/>
          </a:xfrm>
          <a:prstGeom prst="rect">
            <a:avLst/>
          </a:prstGeom>
          <a:gradFill flip="none" rotWithShape="1">
            <a:gsLst>
              <a:gs pos="100000">
                <a:srgbClr val="E61154"/>
              </a:gs>
              <a:gs pos="69000">
                <a:srgbClr val="CF076A"/>
              </a:gs>
              <a:gs pos="38000">
                <a:srgbClr val="6F338D"/>
              </a:gs>
              <a:gs pos="0">
                <a:srgbClr val="404697"/>
              </a:gs>
            </a:gsLst>
            <a:lin ang="10800000" scaled="1"/>
            <a:tileRect/>
          </a:gra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722" y="491413"/>
            <a:ext cx="1747300" cy="80873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25923" y="2237151"/>
            <a:ext cx="11411284" cy="3885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Revisiter notre modèle relationnel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omnicanal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pour gagner en proactivité</a:t>
            </a:r>
          </a:p>
          <a:p>
            <a:pPr marL="723900" marR="0" lvl="1" indent="-266700" algn="l" defTabSz="914400" rtl="0" eaLnBrk="1" fontAlgn="auto" latinLnBrk="0" hangingPunct="1">
              <a:lnSpc>
                <a:spcPts val="25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Mise en place de tests sur des segments de clientèle</a:t>
            </a:r>
          </a:p>
          <a:p>
            <a:pPr marL="723900" marR="0" lvl="1" indent="-26670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Mise en place de plateaux de proactivité collective en agence</a:t>
            </a:r>
          </a:p>
          <a:p>
            <a:pPr marL="723900" marR="0" lvl="1" indent="-26670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Mix 80/20 sur le taux de contact entre le conseiller et le marketing direct  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10800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Conquérir de nouveaux clients grâce à des approches ciblées par segment de marché </a:t>
            </a:r>
          </a:p>
          <a:p>
            <a:pPr marL="742950" marR="0" lvl="1" indent="-285750" algn="l" defTabSz="914400" rtl="0" eaLnBrk="1" fontAlgn="auto" latinLnBrk="0" hangingPunct="1">
              <a:lnSpc>
                <a:spcPts val="27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Création de nouveaux portefeuilles en appui du digital et de l’Intelligence Artificielle</a:t>
            </a:r>
          </a:p>
          <a:p>
            <a:pPr marL="742950" marR="0" lvl="1" indent="-28575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Actions de conquête par marché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(ex: Installation agri, création d’entreprises, prêt études pour les jeunes…)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Développer les ventes en banque et en assurance avec un focus </a:t>
            </a:r>
            <a:b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sur le logement, la santé et l’entreprise</a:t>
            </a:r>
          </a:p>
          <a:p>
            <a:pPr marL="742950" marR="0" lvl="1" indent="-285750" algn="l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Développement d’équipement cible, du nombre de nouveaux assurés et de l’assurance pour les particuliers et les pros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riangle isocèle 5"/>
          <p:cNvSpPr/>
          <p:nvPr/>
        </p:nvSpPr>
        <p:spPr>
          <a:xfrm rot="5400000">
            <a:off x="-129368" y="740553"/>
            <a:ext cx="518722" cy="279069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re 4"/>
          <p:cNvSpPr txBox="1">
            <a:spLocks/>
          </p:cNvSpPr>
          <p:nvPr/>
        </p:nvSpPr>
        <p:spPr>
          <a:xfrm>
            <a:off x="269528" y="791186"/>
            <a:ext cx="7984135" cy="6965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fr-FR" sz="2800" b="1" dirty="0">
                <a:solidFill>
                  <a:schemeClr val="bg1"/>
                </a:solidFill>
                <a:latin typeface="Calibri" panose="020F0502020204030204"/>
              </a:rPr>
              <a:t>Positionner la proactivité au cœur </a:t>
            </a:r>
            <a:br>
              <a:rPr lang="fr-FR" sz="2800" b="1" dirty="0">
                <a:solidFill>
                  <a:schemeClr val="bg1"/>
                </a:solidFill>
                <a:latin typeface="Calibri" panose="020F0502020204030204"/>
              </a:rPr>
            </a:br>
            <a:r>
              <a:rPr lang="fr-FR" sz="2800" dirty="0">
                <a:solidFill>
                  <a:schemeClr val="bg1"/>
                </a:solidFill>
              </a:rPr>
              <a:t>de notre modèle de développement rentable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891" y="0"/>
            <a:ext cx="2935823" cy="2838127"/>
          </a:xfrm>
          <a:prstGeom prst="rect">
            <a:avLst/>
          </a:prstGeom>
        </p:spPr>
      </p:pic>
      <p:sp>
        <p:nvSpPr>
          <p:cNvPr id="16" name="Triangle isocèle 15"/>
          <p:cNvSpPr/>
          <p:nvPr/>
        </p:nvSpPr>
        <p:spPr>
          <a:xfrm rot="5400000">
            <a:off x="-138906" y="740553"/>
            <a:ext cx="518722" cy="279069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79069" y="368303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fr-FR" sz="1000" dirty="0">
                <a:solidFill>
                  <a:prstClr val="white">
                    <a:lumMod val="75000"/>
                  </a:prstClr>
                </a:solidFill>
              </a:rPr>
              <a:t>ENSEMBLE, CONSTRUISONS DEMAIN : LES ÉLÉMENTS DE RÉFÉRENCE</a:t>
            </a:r>
          </a:p>
        </p:txBody>
      </p:sp>
    </p:spTree>
    <p:extLst>
      <p:ext uri="{BB962C8B-B14F-4D97-AF65-F5344CB8AC3E}">
        <p14:creationId xmlns:p14="http://schemas.microsoft.com/office/powerpoint/2010/main" val="1722214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7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 rot="10800000">
            <a:off x="-9542" y="0"/>
            <a:ext cx="12192001" cy="1768642"/>
          </a:xfrm>
          <a:prstGeom prst="rect">
            <a:avLst/>
          </a:prstGeom>
          <a:gradFill flip="none" rotWithShape="1">
            <a:gsLst>
              <a:gs pos="100000">
                <a:srgbClr val="E61154"/>
              </a:gs>
              <a:gs pos="69000">
                <a:srgbClr val="CF076A"/>
              </a:gs>
              <a:gs pos="38000">
                <a:srgbClr val="6F338D"/>
              </a:gs>
              <a:gs pos="0">
                <a:srgbClr val="404697"/>
              </a:gs>
            </a:gsLst>
            <a:lin ang="10800000" scaled="1"/>
            <a:tileRect/>
          </a:gra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013" y="491413"/>
            <a:ext cx="1747300" cy="808735"/>
          </a:xfrm>
          <a:prstGeom prst="rect">
            <a:avLst/>
          </a:prstGeom>
        </p:spPr>
      </p:pic>
      <p:sp>
        <p:nvSpPr>
          <p:cNvPr id="6" name="Triangle isocèle 5"/>
          <p:cNvSpPr/>
          <p:nvPr/>
        </p:nvSpPr>
        <p:spPr>
          <a:xfrm rot="5400000">
            <a:off x="-129368" y="740553"/>
            <a:ext cx="518722" cy="279069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re 4"/>
          <p:cNvSpPr txBox="1">
            <a:spLocks/>
          </p:cNvSpPr>
          <p:nvPr/>
        </p:nvSpPr>
        <p:spPr>
          <a:xfrm>
            <a:off x="269528" y="791186"/>
            <a:ext cx="7984135" cy="6965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fr-FR" sz="2800" b="1" dirty="0">
                <a:solidFill>
                  <a:schemeClr val="bg1"/>
                </a:solidFill>
                <a:latin typeface="Calibri" panose="020F0502020204030204"/>
              </a:rPr>
              <a:t>Agir comme tiers de confiance </a:t>
            </a:r>
            <a:r>
              <a:rPr lang="fr-FR" sz="2800" b="1" dirty="0">
                <a:solidFill>
                  <a:schemeClr val="bg1"/>
                </a:solidFill>
              </a:rPr>
              <a:t>des transitions </a:t>
            </a:r>
            <a:br>
              <a:rPr lang="fr-FR" sz="2800" b="1" dirty="0">
                <a:solidFill>
                  <a:schemeClr val="bg1"/>
                </a:solidFill>
              </a:rPr>
            </a:br>
            <a:r>
              <a:rPr lang="fr-FR" sz="2800" dirty="0">
                <a:solidFill>
                  <a:schemeClr val="bg1"/>
                </a:solidFill>
              </a:rPr>
              <a:t>de nos clients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1600" y="1918114"/>
            <a:ext cx="11497621" cy="4447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marR="0" lvl="0" indent="-273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Financer la transition énergétique des ménages, le développement durable </a:t>
            </a:r>
            <a:b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et la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décarbonation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du bilan des entreprises</a:t>
            </a:r>
          </a:p>
          <a:p>
            <a:pPr marL="804863" marR="0" lvl="1" indent="-273050" algn="l" defTabSz="914400" rtl="0" eaLnBrk="1" fontAlgn="auto" latinLnBrk="0" hangingPunct="1">
              <a:lnSpc>
                <a:spcPts val="25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Développement d’offres en mobilité propre, en rénovation énergétique et en projets de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décarbonation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pour les entreprises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73050" marR="0" lvl="0" indent="-27305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Accompagner pro-activement le vieillissement de la population</a:t>
            </a:r>
          </a:p>
          <a:p>
            <a:pPr marL="804863" marR="0" lvl="1" indent="-273050" algn="l" defTabSz="914400" rtl="0" eaLnBrk="1" fontAlgn="auto" latinLnBrk="0" hangingPunct="1">
              <a:lnSpc>
                <a:spcPts val="25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Equipement dédié en fonction des situations et taux de contact optimum sur le segment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73050" marR="0" lvl="0" indent="-27305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Faciliter l'accès au logement de toutes les générations</a:t>
            </a:r>
          </a:p>
          <a:p>
            <a:pPr marL="804863" marR="0" lvl="1" indent="-27305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Amorçage des projets immobiliers du territoire à hauteur de 10 à 15 millions par an</a:t>
            </a:r>
          </a:p>
          <a:p>
            <a:pPr marL="804863" marR="0" lvl="1" indent="-27305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Faciliter l’accès au logement pour les jeunes </a:t>
            </a:r>
          </a:p>
          <a:p>
            <a:pPr marL="804863" marR="0" lvl="1" indent="-27305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Améliorer notre part de marché Habitat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73050" marR="0" lvl="0" indent="-27305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Sécuriser les données et les flux</a:t>
            </a:r>
          </a:p>
          <a:p>
            <a:pPr marL="804863" marR="0" lvl="1" indent="-27305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Promotion des outils Euro-Information en solutions de paiements, stockage de données, acquisition de flux </a:t>
            </a:r>
            <a:b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 facturation électronique.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3684" y="0"/>
            <a:ext cx="2780238" cy="2780238"/>
          </a:xfrm>
          <a:prstGeom prst="rect">
            <a:avLst/>
          </a:prstGeom>
        </p:spPr>
      </p:pic>
      <p:sp>
        <p:nvSpPr>
          <p:cNvPr id="21" name="Triangle isocèle 20"/>
          <p:cNvSpPr/>
          <p:nvPr/>
        </p:nvSpPr>
        <p:spPr>
          <a:xfrm rot="5400000">
            <a:off x="-138906" y="740553"/>
            <a:ext cx="518722" cy="279069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79069" y="368303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fr-FR" sz="1000" dirty="0">
                <a:solidFill>
                  <a:prstClr val="white">
                    <a:lumMod val="75000"/>
                  </a:prstClr>
                </a:solidFill>
              </a:rPr>
              <a:t>ENSEMBLE, CONSTRUISONS DEMAIN : LES ÉLÉMENTS DE RÉFÉRENCE</a:t>
            </a:r>
          </a:p>
        </p:txBody>
      </p:sp>
      <p:sp>
        <p:nvSpPr>
          <p:cNvPr id="27" name="Rectangle 26">
            <a:hlinkClick r:id="rId4" action="ppaction://hlinksldjump"/>
          </p:cNvPr>
          <p:cNvSpPr/>
          <p:nvPr/>
        </p:nvSpPr>
        <p:spPr>
          <a:xfrm>
            <a:off x="0" y="6250388"/>
            <a:ext cx="1385455" cy="5457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089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 rot="10800000">
            <a:off x="-4" y="0"/>
            <a:ext cx="12192001" cy="1768642"/>
          </a:xfrm>
          <a:prstGeom prst="rect">
            <a:avLst/>
          </a:prstGeom>
          <a:gradFill flip="none" rotWithShape="1">
            <a:gsLst>
              <a:gs pos="100000">
                <a:srgbClr val="E61154"/>
              </a:gs>
              <a:gs pos="69000">
                <a:srgbClr val="CF076A"/>
              </a:gs>
              <a:gs pos="38000">
                <a:srgbClr val="6F338D"/>
              </a:gs>
              <a:gs pos="0">
                <a:srgbClr val="404697"/>
              </a:gs>
            </a:gsLst>
            <a:lin ang="10800000" scaled="1"/>
            <a:tileRect/>
          </a:gra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260" y="491413"/>
            <a:ext cx="1747300" cy="808735"/>
          </a:xfrm>
          <a:prstGeom prst="rect">
            <a:avLst/>
          </a:prstGeom>
        </p:spPr>
      </p:pic>
      <p:sp>
        <p:nvSpPr>
          <p:cNvPr id="6" name="Triangle isocèle 5"/>
          <p:cNvSpPr/>
          <p:nvPr/>
        </p:nvSpPr>
        <p:spPr>
          <a:xfrm rot="5400000">
            <a:off x="-129368" y="740553"/>
            <a:ext cx="518722" cy="279069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re 4"/>
          <p:cNvSpPr txBox="1">
            <a:spLocks/>
          </p:cNvSpPr>
          <p:nvPr/>
        </p:nvSpPr>
        <p:spPr>
          <a:xfrm>
            <a:off x="269528" y="791186"/>
            <a:ext cx="7984135" cy="6965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fr-FR" sz="2800" b="1" dirty="0">
                <a:solidFill>
                  <a:schemeClr val="bg1"/>
                </a:solidFill>
                <a:latin typeface="Calibri" panose="020F0502020204030204"/>
              </a:rPr>
              <a:t>Engager activement tous nos collaborateurs </a:t>
            </a:r>
          </a:p>
          <a:p>
            <a:pPr lvl="0" algn="l">
              <a:defRPr/>
            </a:pPr>
            <a:r>
              <a:rPr lang="fr-FR" sz="2800" dirty="0">
                <a:solidFill>
                  <a:schemeClr val="bg1"/>
                </a:solidFill>
              </a:rPr>
              <a:t>et élus dans les transitions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51600" y="2244060"/>
            <a:ext cx="9726495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marR="0" lvl="0" indent="-273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Améliorer en continu nos processus</a:t>
            </a:r>
          </a:p>
          <a:p>
            <a:pPr marL="742950" marR="0" lvl="3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s'appuyant sur les évolutions technologiques</a:t>
            </a:r>
          </a:p>
          <a:p>
            <a:pPr marL="742950" marR="0" lvl="3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 la revue des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process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clés et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optimisables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273050" marR="0" lvl="0" indent="-273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73050" marR="0" lvl="0" indent="-273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Mobiliser nos salariés et élus sur l’évolution de leurs parcours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 un accompagnement de 100 % des acteurs chaque année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Renforcement de l’accompagnement de l’évolution des métiers et des missions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73050" marR="0" lvl="0" indent="-273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73050" marR="0" lvl="0" indent="-273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Renforcer l’appropriation de la stratégie par tous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Mise en place d’une communication trimestrielle sur le PMT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Maintien des rencontres annuelles élus et salariés et l’accueil des nouveaux collaborateurs </a:t>
            </a:r>
          </a:p>
          <a:p>
            <a:pPr marL="273050" marR="0" lvl="0" indent="-273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7373" y="77871"/>
            <a:ext cx="3146592" cy="3146592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279069" y="368303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fr-FR" sz="1000" dirty="0">
                <a:solidFill>
                  <a:prstClr val="white">
                    <a:lumMod val="75000"/>
                  </a:prstClr>
                </a:solidFill>
              </a:rPr>
              <a:t>ENSEMBLE, CONSTRUISONS DEMAIN : LES ÉLÉMENTS DE RÉFÉRENCE</a:t>
            </a:r>
          </a:p>
        </p:txBody>
      </p:sp>
    </p:spTree>
    <p:extLst>
      <p:ext uri="{BB962C8B-B14F-4D97-AF65-F5344CB8AC3E}">
        <p14:creationId xmlns:p14="http://schemas.microsoft.com/office/powerpoint/2010/main" val="200559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98890" y="1884164"/>
            <a:ext cx="4808851" cy="4371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/>
          <p:cNvSpPr/>
          <p:nvPr/>
        </p:nvSpPr>
        <p:spPr>
          <a:xfrm rot="10800000">
            <a:off x="-3" y="0"/>
            <a:ext cx="12192001" cy="1475116"/>
          </a:xfrm>
          <a:prstGeom prst="rect">
            <a:avLst/>
          </a:prstGeom>
          <a:gradFill flip="none" rotWithShape="1">
            <a:gsLst>
              <a:gs pos="100000">
                <a:srgbClr val="E61154"/>
              </a:gs>
              <a:gs pos="69000">
                <a:srgbClr val="CF076A"/>
              </a:gs>
              <a:gs pos="38000">
                <a:srgbClr val="6F338D"/>
              </a:gs>
              <a:gs pos="0">
                <a:srgbClr val="404697"/>
              </a:gs>
            </a:gsLst>
            <a:lin ang="10800000" scaled="1"/>
            <a:tileRect/>
          </a:gra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986" y="307749"/>
            <a:ext cx="1747300" cy="808735"/>
          </a:xfrm>
          <a:prstGeom prst="rect">
            <a:avLst/>
          </a:prstGeom>
        </p:spPr>
      </p:pic>
      <p:sp>
        <p:nvSpPr>
          <p:cNvPr id="7" name="Triangle isocèle 6"/>
          <p:cNvSpPr/>
          <p:nvPr/>
        </p:nvSpPr>
        <p:spPr>
          <a:xfrm rot="5400000">
            <a:off x="-129368" y="740553"/>
            <a:ext cx="518722" cy="279069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re 4"/>
          <p:cNvSpPr txBox="1">
            <a:spLocks/>
          </p:cNvSpPr>
          <p:nvPr/>
        </p:nvSpPr>
        <p:spPr>
          <a:xfrm>
            <a:off x="269528" y="434095"/>
            <a:ext cx="6658725" cy="6965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tabLst>
                <a:tab pos="2598738" algn="l"/>
              </a:tabLst>
              <a:defRPr/>
            </a:pPr>
            <a:r>
              <a:rPr lang="fr-FR" sz="2800" b="1" dirty="0">
                <a:solidFill>
                  <a:schemeClr val="bg1"/>
                </a:solidFill>
                <a:latin typeface="Calibri" panose="020F0502020204030204"/>
              </a:rPr>
              <a:t>Les déclinaisons </a:t>
            </a:r>
            <a:r>
              <a:rPr lang="fr-FR" sz="2800" dirty="0">
                <a:solidFill>
                  <a:schemeClr val="bg1"/>
                </a:solidFill>
              </a:rPr>
              <a:t>en plans d’actions :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79069" y="368303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fr-FR" sz="1000" dirty="0">
                <a:solidFill>
                  <a:prstClr val="white">
                    <a:lumMod val="75000"/>
                  </a:prstClr>
                </a:solidFill>
              </a:rPr>
              <a:t>ENSEMBLE, CONSTRUISONS DEMAIN : LES ÉLÉMENTS DE RÉFÉRENCE</a:t>
            </a:r>
          </a:p>
        </p:txBody>
      </p:sp>
    </p:spTree>
    <p:extLst>
      <p:ext uri="{BB962C8B-B14F-4D97-AF65-F5344CB8AC3E}">
        <p14:creationId xmlns:p14="http://schemas.microsoft.com/office/powerpoint/2010/main" val="3996078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b="95798"/>
          <a:stretch/>
        </p:blipFill>
        <p:spPr>
          <a:xfrm>
            <a:off x="0" y="0"/>
            <a:ext cx="12192000" cy="43277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9850" y="2618"/>
            <a:ext cx="609600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2000" b="1" dirty="0">
                <a:solidFill>
                  <a:schemeClr val="bg1"/>
                </a:solidFill>
              </a:rPr>
              <a:t>Le Plan d’Actions Commerciales 2025</a:t>
            </a:r>
            <a:endParaRPr lang="fr-FR" sz="2000" b="1" dirty="0"/>
          </a:p>
          <a:p>
            <a:endParaRPr lang="fr-FR" b="1" dirty="0">
              <a:solidFill>
                <a:srgbClr val="FFFF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b="4062"/>
          <a:stretch/>
        </p:blipFill>
        <p:spPr>
          <a:xfrm>
            <a:off x="923925" y="1081088"/>
            <a:ext cx="10344150" cy="4505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884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b="95798"/>
          <a:stretch/>
        </p:blipFill>
        <p:spPr>
          <a:xfrm>
            <a:off x="0" y="0"/>
            <a:ext cx="12192000" cy="43277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9850" y="2618"/>
            <a:ext cx="609600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2000" b="1" dirty="0">
                <a:solidFill>
                  <a:schemeClr val="bg1"/>
                </a:solidFill>
              </a:rPr>
              <a:t>Le Plan d’Actions Mutualistes 2025</a:t>
            </a:r>
            <a:endParaRPr lang="fr-FR" sz="2000" b="1" dirty="0"/>
          </a:p>
          <a:p>
            <a:endParaRPr lang="fr-FR" b="1" dirty="0">
              <a:solidFill>
                <a:srgbClr val="FFFF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b="2080"/>
          <a:stretch/>
        </p:blipFill>
        <p:spPr>
          <a:xfrm>
            <a:off x="947737" y="1100138"/>
            <a:ext cx="10296525" cy="456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51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b="95798"/>
          <a:stretch/>
        </p:blipFill>
        <p:spPr>
          <a:xfrm>
            <a:off x="0" y="0"/>
            <a:ext cx="12192000" cy="43277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9850" y="2618"/>
            <a:ext cx="609600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2000" b="1" dirty="0">
                <a:solidFill>
                  <a:schemeClr val="bg1"/>
                </a:solidFill>
              </a:rPr>
              <a:t>Le Plan d’Actions des Salariés 2025</a:t>
            </a:r>
            <a:endParaRPr lang="fr-FR" sz="2000" b="1" dirty="0"/>
          </a:p>
          <a:p>
            <a:endParaRPr lang="fr-FR" b="1" dirty="0">
              <a:solidFill>
                <a:srgbClr val="FFFF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b="1412"/>
          <a:stretch/>
        </p:blipFill>
        <p:spPr>
          <a:xfrm>
            <a:off x="952500" y="952500"/>
            <a:ext cx="10287000" cy="488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367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 rot="10800000">
            <a:off x="-9542" y="0"/>
            <a:ext cx="12201540" cy="1475116"/>
          </a:xfrm>
          <a:prstGeom prst="rect">
            <a:avLst/>
          </a:prstGeom>
          <a:gradFill flip="none" rotWithShape="1">
            <a:gsLst>
              <a:gs pos="100000">
                <a:srgbClr val="E61154"/>
              </a:gs>
              <a:gs pos="69000">
                <a:srgbClr val="CF076A"/>
              </a:gs>
              <a:gs pos="38000">
                <a:srgbClr val="6F338D"/>
              </a:gs>
              <a:gs pos="0">
                <a:srgbClr val="404697"/>
              </a:gs>
            </a:gsLst>
            <a:lin ang="10800000" scaled="1"/>
            <a:tileRect/>
          </a:gra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9" name="Image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986" y="307749"/>
            <a:ext cx="1747300" cy="808735"/>
          </a:xfrm>
          <a:prstGeom prst="rect">
            <a:avLst/>
          </a:prstGeom>
        </p:spPr>
      </p:pic>
      <p:sp>
        <p:nvSpPr>
          <p:cNvPr id="7" name="Triangle isocèle 6"/>
          <p:cNvSpPr/>
          <p:nvPr/>
        </p:nvSpPr>
        <p:spPr>
          <a:xfrm rot="5400000">
            <a:off x="-129368" y="740553"/>
            <a:ext cx="518722" cy="279069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re 4"/>
          <p:cNvSpPr txBox="1">
            <a:spLocks/>
          </p:cNvSpPr>
          <p:nvPr/>
        </p:nvSpPr>
        <p:spPr>
          <a:xfrm>
            <a:off x="269528" y="434943"/>
            <a:ext cx="6658725" cy="6965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fr-FR" sz="2800" b="1" dirty="0">
                <a:solidFill>
                  <a:schemeClr val="bg1"/>
                </a:solidFill>
                <a:latin typeface="Calibri" panose="020F0502020204030204"/>
              </a:rPr>
              <a:t>Les indicateurs de suivi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26539" y="1910481"/>
            <a:ext cx="42911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cs typeface="Arial" panose="020B0604020202020204" pitchFamily="34" charset="0"/>
              </a:rPr>
              <a:t>INDICATEURS</a:t>
            </a:r>
            <a:r>
              <a:rPr lang="fr-FR" sz="1600" b="1" dirty="0">
                <a:cs typeface="Arial" panose="020B0604020202020204" pitchFamily="34" charset="0"/>
              </a:rPr>
              <a:t> </a:t>
            </a:r>
            <a:br>
              <a:rPr lang="fr-FR" sz="1600" b="1" dirty="0">
                <a:cs typeface="Arial" panose="020B0604020202020204" pitchFamily="34" charset="0"/>
              </a:rPr>
            </a:br>
            <a:r>
              <a:rPr lang="fr-FR" sz="1600" b="1" dirty="0">
                <a:solidFill>
                  <a:srgbClr val="404697"/>
                </a:solidFill>
                <a:cs typeface="Arial" panose="020B0604020202020204" pitchFamily="34" charset="0"/>
              </a:rPr>
              <a:t>« SYMÉTRIE DES ATTENTIONS »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422" y="3050275"/>
            <a:ext cx="4256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cs typeface="Arial" panose="020B0604020202020204" pitchFamily="34" charset="0"/>
              </a:rPr>
              <a:t>INDICATEURS</a:t>
            </a:r>
            <a:r>
              <a:rPr lang="fr-FR" sz="1600" b="1" dirty="0"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fr-FR" sz="1600" b="1" dirty="0">
                <a:solidFill>
                  <a:srgbClr val="404697"/>
                </a:solidFill>
                <a:cs typeface="Arial" panose="020B0604020202020204" pitchFamily="34" charset="0"/>
              </a:rPr>
              <a:t>« QUALITATIFS »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3576" y="4242998"/>
            <a:ext cx="41931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dirty="0">
                <a:cs typeface="Arial" panose="020B0604020202020204" pitchFamily="34" charset="0"/>
              </a:rPr>
              <a:t>INDICATEURS</a:t>
            </a:r>
            <a:r>
              <a:rPr lang="fr-FR" sz="1600" b="1" dirty="0">
                <a:cs typeface="Arial" panose="020B0604020202020204" pitchFamily="34" charset="0"/>
              </a:rPr>
              <a:t> </a:t>
            </a:r>
            <a:br>
              <a:rPr lang="fr-FR" sz="1600" b="1" dirty="0">
                <a:cs typeface="Arial" panose="020B0604020202020204" pitchFamily="34" charset="0"/>
              </a:rPr>
            </a:br>
            <a:r>
              <a:rPr lang="fr-FR" sz="1600" b="1" dirty="0">
                <a:solidFill>
                  <a:srgbClr val="404697"/>
                </a:solidFill>
                <a:cs typeface="Arial" panose="020B0604020202020204" pitchFamily="34" charset="0"/>
              </a:rPr>
              <a:t>« QUALITATIFS »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4168137" y="1379717"/>
            <a:ext cx="1827102" cy="1145921"/>
            <a:chOff x="4168137" y="1379717"/>
            <a:chExt cx="1827102" cy="1145921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4033" y="1379717"/>
              <a:ext cx="1206908" cy="1079513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4168137" y="2248639"/>
              <a:ext cx="182710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Taux de satisfaction client</a:t>
              </a:r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6384819" y="1378177"/>
            <a:ext cx="1079513" cy="1148122"/>
            <a:chOff x="6384819" y="1378177"/>
            <a:chExt cx="1079513" cy="1148122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4819" y="1378177"/>
              <a:ext cx="1079513" cy="1079513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6424533" y="2249300"/>
              <a:ext cx="98148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Taux de QVT</a:t>
              </a:r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7982503" y="1366473"/>
            <a:ext cx="1778627" cy="1335221"/>
            <a:chOff x="7982503" y="1366473"/>
            <a:chExt cx="1778627" cy="1335221"/>
          </a:xfrm>
        </p:grpSpPr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4763" y="1366473"/>
              <a:ext cx="1153268" cy="1180088"/>
            </a:xfrm>
            <a:prstGeom prst="rect">
              <a:avLst/>
            </a:prstGeom>
          </p:spPr>
        </p:pic>
        <p:sp>
          <p:nvSpPr>
            <p:cNvPr id="33" name="Rectangle 32"/>
            <p:cNvSpPr/>
            <p:nvPr/>
          </p:nvSpPr>
          <p:spPr>
            <a:xfrm>
              <a:off x="7982503" y="2250288"/>
              <a:ext cx="1778627" cy="4514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1440"/>
                </a:lnSpc>
              </a:pPr>
              <a:r>
                <a:rPr lang="fr-F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Indice de différenciation </a:t>
              </a:r>
            </a:p>
            <a:p>
              <a:pPr algn="ctr">
                <a:lnSpc>
                  <a:spcPts val="1440"/>
                </a:lnSpc>
              </a:pPr>
              <a:r>
                <a:rPr lang="fr-F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mutualiste</a:t>
              </a:r>
            </a:p>
          </p:txBody>
        </p:sp>
      </p:grpSp>
      <p:grpSp>
        <p:nvGrpSpPr>
          <p:cNvPr id="5" name="Groupe 4"/>
          <p:cNvGrpSpPr/>
          <p:nvPr/>
        </p:nvGrpSpPr>
        <p:grpSpPr>
          <a:xfrm>
            <a:off x="9827776" y="1373099"/>
            <a:ext cx="1405449" cy="1153200"/>
            <a:chOff x="9827776" y="1373099"/>
            <a:chExt cx="1405449" cy="1153200"/>
          </a:xfrm>
        </p:grpSpPr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78436" y="1373099"/>
              <a:ext cx="1072807" cy="1079513"/>
            </a:xfrm>
            <a:prstGeom prst="rect">
              <a:avLst/>
            </a:prstGeom>
          </p:spPr>
        </p:pic>
        <p:sp>
          <p:nvSpPr>
            <p:cNvPr id="34" name="Rectangle 33"/>
            <p:cNvSpPr/>
            <p:nvPr/>
          </p:nvSpPr>
          <p:spPr>
            <a:xfrm>
              <a:off x="9827776" y="2249300"/>
              <a:ext cx="140544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Ratio de solvabilité</a:t>
              </a:r>
            </a:p>
          </p:txBody>
        </p:sp>
      </p:grpSp>
      <p:grpSp>
        <p:nvGrpSpPr>
          <p:cNvPr id="66" name="Groupe 65"/>
          <p:cNvGrpSpPr/>
          <p:nvPr/>
        </p:nvGrpSpPr>
        <p:grpSpPr>
          <a:xfrm>
            <a:off x="4548739" y="2605910"/>
            <a:ext cx="1072807" cy="1125873"/>
            <a:chOff x="4548739" y="2605910"/>
            <a:chExt cx="1072807" cy="1125873"/>
          </a:xfrm>
        </p:grpSpPr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8739" y="2605910"/>
              <a:ext cx="1072807" cy="1072807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4579558" y="3454784"/>
              <a:ext cx="100713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Indice digital</a:t>
              </a:r>
            </a:p>
          </p:txBody>
        </p:sp>
      </p:grpSp>
      <p:grpSp>
        <p:nvGrpSpPr>
          <p:cNvPr id="67" name="Groupe 66"/>
          <p:cNvGrpSpPr/>
          <p:nvPr/>
        </p:nvGrpSpPr>
        <p:grpSpPr>
          <a:xfrm>
            <a:off x="6324753" y="2593989"/>
            <a:ext cx="1183915" cy="1138455"/>
            <a:chOff x="6324753" y="2593989"/>
            <a:chExt cx="1183915" cy="1138455"/>
          </a:xfrm>
        </p:grpSpPr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4991" y="2593989"/>
              <a:ext cx="1079513" cy="1072807"/>
            </a:xfrm>
            <a:prstGeom prst="rect">
              <a:avLst/>
            </a:prstGeom>
          </p:spPr>
        </p:pic>
        <p:sp>
          <p:nvSpPr>
            <p:cNvPr id="36" name="Rectangle 35"/>
            <p:cNvSpPr/>
            <p:nvPr/>
          </p:nvSpPr>
          <p:spPr>
            <a:xfrm>
              <a:off x="6324753" y="3455445"/>
              <a:ext cx="118391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Temps du client</a:t>
              </a:r>
            </a:p>
          </p:txBody>
        </p:sp>
      </p:grpSp>
      <p:grpSp>
        <p:nvGrpSpPr>
          <p:cNvPr id="68" name="Groupe 67"/>
          <p:cNvGrpSpPr/>
          <p:nvPr/>
        </p:nvGrpSpPr>
        <p:grpSpPr>
          <a:xfrm>
            <a:off x="8366806" y="2608097"/>
            <a:ext cx="1079513" cy="1136665"/>
            <a:chOff x="8366806" y="2608097"/>
            <a:chExt cx="1079513" cy="1136665"/>
          </a:xfrm>
        </p:grpSpPr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66806" y="2608097"/>
              <a:ext cx="1079513" cy="1072807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8463538" y="3472893"/>
              <a:ext cx="877356" cy="2718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1440"/>
                </a:lnSpc>
              </a:pPr>
              <a:r>
                <a:rPr lang="fr-F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PNB client </a:t>
              </a:r>
            </a:p>
          </p:txBody>
        </p:sp>
      </p:grpSp>
      <p:grpSp>
        <p:nvGrpSpPr>
          <p:cNvPr id="69" name="Groupe 68"/>
          <p:cNvGrpSpPr/>
          <p:nvPr/>
        </p:nvGrpSpPr>
        <p:grpSpPr>
          <a:xfrm>
            <a:off x="9908663" y="2622704"/>
            <a:ext cx="1215013" cy="1109740"/>
            <a:chOff x="9908663" y="2622704"/>
            <a:chExt cx="1215013" cy="1109740"/>
          </a:xfrm>
        </p:grpSpPr>
        <p:pic>
          <p:nvPicPr>
            <p:cNvPr id="16" name="Image 15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84094" y="2622704"/>
              <a:ext cx="1072807" cy="1079513"/>
            </a:xfrm>
            <a:prstGeom prst="rect">
              <a:avLst/>
            </a:prstGeom>
          </p:spPr>
        </p:pic>
        <p:sp>
          <p:nvSpPr>
            <p:cNvPr id="38" name="Rectangle 37"/>
            <p:cNvSpPr/>
            <p:nvPr/>
          </p:nvSpPr>
          <p:spPr>
            <a:xfrm>
              <a:off x="9908663" y="3455445"/>
              <a:ext cx="121501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Parts de marché</a:t>
              </a:r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3963762" y="3750286"/>
            <a:ext cx="2201629" cy="1507562"/>
            <a:chOff x="3963762" y="3750286"/>
            <a:chExt cx="2201629" cy="1507562"/>
          </a:xfrm>
        </p:grpSpPr>
        <p:pic>
          <p:nvPicPr>
            <p:cNvPr id="21" name="Image 20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8580" y="3750286"/>
              <a:ext cx="1072807" cy="1079513"/>
            </a:xfrm>
            <a:prstGeom prst="rect">
              <a:avLst/>
            </a:prstGeom>
          </p:spPr>
        </p:pic>
        <p:sp>
          <p:nvSpPr>
            <p:cNvPr id="39" name="Rectangle 38"/>
            <p:cNvSpPr/>
            <p:nvPr/>
          </p:nvSpPr>
          <p:spPr>
            <a:xfrm>
              <a:off x="3963762" y="4611517"/>
              <a:ext cx="2201629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Taux de contact</a:t>
              </a:r>
            </a:p>
            <a:p>
              <a:pPr algn="ctr"/>
              <a:r>
                <a:rPr lang="fr-FR" sz="1200" b="1" dirty="0">
                  <a:solidFill>
                    <a:srgbClr val="CB046E"/>
                  </a:solidFill>
                  <a:cs typeface="Arial" panose="020B0604020202020204" pitchFamily="34" charset="0"/>
                </a:rPr>
                <a:t>10 000 nouveaux clients par an </a:t>
              </a:r>
            </a:p>
            <a:p>
              <a:pPr algn="ctr"/>
              <a:endPara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e 23"/>
          <p:cNvGrpSpPr/>
          <p:nvPr/>
        </p:nvGrpSpPr>
        <p:grpSpPr>
          <a:xfrm>
            <a:off x="6349797" y="3750286"/>
            <a:ext cx="1144031" cy="1323557"/>
            <a:chOff x="6349797" y="3750286"/>
            <a:chExt cx="1144031" cy="1323557"/>
          </a:xfrm>
        </p:grpSpPr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3883" y="3750286"/>
              <a:ext cx="1072807" cy="1079513"/>
            </a:xfrm>
            <a:prstGeom prst="rect">
              <a:avLst/>
            </a:prstGeom>
          </p:spPr>
        </p:pic>
        <p:sp>
          <p:nvSpPr>
            <p:cNvPr id="40" name="Rectangle 39"/>
            <p:cNvSpPr/>
            <p:nvPr/>
          </p:nvSpPr>
          <p:spPr>
            <a:xfrm>
              <a:off x="6349797" y="4612178"/>
              <a:ext cx="11440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Flux net clients</a:t>
              </a:r>
            </a:p>
            <a:p>
              <a:pPr algn="ctr"/>
              <a:r>
                <a:rPr lang="fr-FR" sz="1200" b="1" dirty="0">
                  <a:solidFill>
                    <a:srgbClr val="CB046E"/>
                  </a:solidFill>
                  <a:cs typeface="Arial" panose="020B0604020202020204" pitchFamily="34" charset="0"/>
                </a:rPr>
                <a:t>+ 0,10 par an </a:t>
              </a:r>
            </a:p>
          </p:txBody>
        </p:sp>
      </p:grpSp>
      <p:grpSp>
        <p:nvGrpSpPr>
          <p:cNvPr id="25" name="Groupe 24"/>
          <p:cNvGrpSpPr/>
          <p:nvPr/>
        </p:nvGrpSpPr>
        <p:grpSpPr>
          <a:xfrm>
            <a:off x="8066767" y="3740995"/>
            <a:ext cx="1641442" cy="1506595"/>
            <a:chOff x="8066767" y="3740995"/>
            <a:chExt cx="1641442" cy="1506595"/>
          </a:xfrm>
        </p:grpSpPr>
        <p:pic>
          <p:nvPicPr>
            <p:cNvPr id="27" name="Image 26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62369" y="3740995"/>
              <a:ext cx="1079513" cy="1079513"/>
            </a:xfrm>
            <a:prstGeom prst="rect">
              <a:avLst/>
            </a:prstGeom>
          </p:spPr>
        </p:pic>
        <p:sp>
          <p:nvSpPr>
            <p:cNvPr id="41" name="Rectangle 40"/>
            <p:cNvSpPr/>
            <p:nvPr/>
          </p:nvSpPr>
          <p:spPr>
            <a:xfrm>
              <a:off x="8066767" y="4611518"/>
              <a:ext cx="1641442" cy="6360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440"/>
                </a:lnSpc>
              </a:pPr>
              <a:r>
                <a:rPr lang="fr-F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Equipement moyen</a:t>
              </a:r>
            </a:p>
            <a:p>
              <a:pPr algn="ctr">
                <a:lnSpc>
                  <a:spcPts val="1440"/>
                </a:lnSpc>
              </a:pPr>
              <a:r>
                <a:rPr lang="fr-FR" sz="1200" b="1" dirty="0">
                  <a:solidFill>
                    <a:srgbClr val="CB046E"/>
                  </a:solidFill>
                  <a:cs typeface="Arial" panose="020B0604020202020204" pitchFamily="34" charset="0"/>
                </a:rPr>
                <a:t>&lt; 35 M€ par an  </a:t>
              </a:r>
            </a:p>
            <a:p>
              <a:pPr algn="ctr">
                <a:lnSpc>
                  <a:spcPts val="1440"/>
                </a:lnSpc>
              </a:pPr>
              <a:endPara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6" name="Groupe 25"/>
          <p:cNvGrpSpPr/>
          <p:nvPr/>
        </p:nvGrpSpPr>
        <p:grpSpPr>
          <a:xfrm>
            <a:off x="9977043" y="3742325"/>
            <a:ext cx="1157253" cy="1314946"/>
            <a:chOff x="9977043" y="3742325"/>
            <a:chExt cx="1157253" cy="1314946"/>
          </a:xfrm>
        </p:grpSpPr>
        <p:pic>
          <p:nvPicPr>
            <p:cNvPr id="28" name="Image 27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84094" y="3742325"/>
              <a:ext cx="1079513" cy="1079513"/>
            </a:xfrm>
            <a:prstGeom prst="rect">
              <a:avLst/>
            </a:prstGeom>
          </p:spPr>
        </p:pic>
        <p:sp>
          <p:nvSpPr>
            <p:cNvPr id="42" name="Rectangle 41"/>
            <p:cNvSpPr/>
            <p:nvPr/>
          </p:nvSpPr>
          <p:spPr>
            <a:xfrm>
              <a:off x="9977043" y="4595606"/>
              <a:ext cx="11572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Coût du risque</a:t>
              </a:r>
            </a:p>
            <a:p>
              <a:pPr algn="ctr"/>
              <a:r>
                <a:rPr lang="fr-FR" sz="1200" b="1" dirty="0">
                  <a:solidFill>
                    <a:srgbClr val="CB046E"/>
                  </a:solidFill>
                  <a:cs typeface="Arial" panose="020B0604020202020204" pitchFamily="34" charset="0"/>
                </a:rPr>
                <a:t>&lt; 35 M€ par an  </a:t>
              </a:r>
            </a:p>
          </p:txBody>
        </p:sp>
      </p:grpSp>
      <p:grpSp>
        <p:nvGrpSpPr>
          <p:cNvPr id="54" name="Groupe 53"/>
          <p:cNvGrpSpPr/>
          <p:nvPr/>
        </p:nvGrpSpPr>
        <p:grpSpPr>
          <a:xfrm>
            <a:off x="4496023" y="4934310"/>
            <a:ext cx="1135638" cy="1676950"/>
            <a:chOff x="4496023" y="4934310"/>
            <a:chExt cx="1135638" cy="1676950"/>
          </a:xfrm>
        </p:grpSpPr>
        <p:pic>
          <p:nvPicPr>
            <p:cNvPr id="29" name="Image 28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52148" y="4934310"/>
              <a:ext cx="1079513" cy="1193498"/>
            </a:xfrm>
            <a:prstGeom prst="rect">
              <a:avLst/>
            </a:prstGeom>
          </p:spPr>
        </p:pic>
        <p:sp>
          <p:nvSpPr>
            <p:cNvPr id="43" name="Rectangle 42"/>
            <p:cNvSpPr/>
            <p:nvPr/>
          </p:nvSpPr>
          <p:spPr>
            <a:xfrm>
              <a:off x="4496023" y="5780263"/>
              <a:ext cx="113563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Coefficient </a:t>
              </a:r>
            </a:p>
            <a:p>
              <a:pPr algn="ctr"/>
              <a:r>
                <a:rPr lang="fr-F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d’exploitation</a:t>
              </a:r>
            </a:p>
            <a:p>
              <a:pPr algn="ctr"/>
              <a:r>
                <a:rPr lang="fr-FR" sz="1200" b="1" dirty="0">
                  <a:solidFill>
                    <a:srgbClr val="CB046E"/>
                  </a:solidFill>
                  <a:cs typeface="Arial" panose="020B0604020202020204" pitchFamily="34" charset="0"/>
                </a:rPr>
                <a:t>&lt; 65 %</a:t>
              </a:r>
            </a:p>
            <a:p>
              <a:pPr algn="ctr"/>
              <a:endPara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55" name="Groupe 54"/>
          <p:cNvGrpSpPr/>
          <p:nvPr/>
        </p:nvGrpSpPr>
        <p:grpSpPr>
          <a:xfrm>
            <a:off x="5522259" y="4935995"/>
            <a:ext cx="2840109" cy="1675926"/>
            <a:chOff x="5522259" y="4935995"/>
            <a:chExt cx="2840109" cy="1675926"/>
          </a:xfrm>
        </p:grpSpPr>
        <p:pic>
          <p:nvPicPr>
            <p:cNvPr id="30" name="Image 29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3769" y="4935995"/>
              <a:ext cx="1079513" cy="1193498"/>
            </a:xfrm>
            <a:prstGeom prst="rect">
              <a:avLst/>
            </a:prstGeom>
          </p:spPr>
        </p:pic>
        <p:sp>
          <p:nvSpPr>
            <p:cNvPr id="44" name="Rectangle 43"/>
            <p:cNvSpPr/>
            <p:nvPr/>
          </p:nvSpPr>
          <p:spPr>
            <a:xfrm>
              <a:off x="5522259" y="5780924"/>
              <a:ext cx="284010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Réduction des émissions de CO2</a:t>
              </a:r>
            </a:p>
            <a:p>
              <a:pPr algn="ctr"/>
              <a:r>
                <a:rPr lang="fr-FR" sz="1200" b="1" dirty="0">
                  <a:solidFill>
                    <a:srgbClr val="CB046E"/>
                  </a:solidFill>
                  <a:cs typeface="Arial" panose="020B0604020202020204" pitchFamily="34" charset="0"/>
                </a:rPr>
                <a:t>- 17,2 % d’émission de CO² </a:t>
              </a:r>
            </a:p>
            <a:p>
              <a:pPr algn="ctr"/>
              <a:r>
                <a:rPr lang="fr-FR" sz="1200" b="1" dirty="0">
                  <a:solidFill>
                    <a:srgbClr val="CB046E"/>
                  </a:solidFill>
                  <a:cs typeface="Arial" panose="020B0604020202020204" pitchFamily="34" charset="0"/>
                </a:rPr>
                <a:t>échéance 2027 </a:t>
              </a:r>
            </a:p>
            <a:p>
              <a:pPr algn="ctr"/>
              <a:endPara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65" name="Groupe 64"/>
          <p:cNvGrpSpPr/>
          <p:nvPr/>
        </p:nvGrpSpPr>
        <p:grpSpPr>
          <a:xfrm>
            <a:off x="8015118" y="4939458"/>
            <a:ext cx="1751669" cy="1685154"/>
            <a:chOff x="8015118" y="4939458"/>
            <a:chExt cx="1751669" cy="1685154"/>
          </a:xfrm>
        </p:grpSpPr>
        <p:pic>
          <p:nvPicPr>
            <p:cNvPr id="31" name="Image 30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68329" y="4939458"/>
              <a:ext cx="1072807" cy="1193498"/>
            </a:xfrm>
            <a:prstGeom prst="rect">
              <a:avLst/>
            </a:prstGeom>
          </p:spPr>
        </p:pic>
        <p:sp>
          <p:nvSpPr>
            <p:cNvPr id="45" name="Rectangle 44"/>
            <p:cNvSpPr/>
            <p:nvPr/>
          </p:nvSpPr>
          <p:spPr>
            <a:xfrm>
              <a:off x="8015118" y="5809004"/>
              <a:ext cx="1751669" cy="8156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440"/>
                </a:lnSpc>
              </a:pPr>
              <a:r>
                <a:rPr lang="fr-F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Taux d’acteurs</a:t>
              </a:r>
            </a:p>
            <a:p>
              <a:pPr algn="ctr">
                <a:lnSpc>
                  <a:spcPts val="1440"/>
                </a:lnSpc>
              </a:pPr>
              <a:r>
                <a:rPr lang="fr-F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Internes accompagnés</a:t>
              </a:r>
            </a:p>
            <a:p>
              <a:pPr algn="ctr">
                <a:lnSpc>
                  <a:spcPts val="1440"/>
                </a:lnSpc>
              </a:pPr>
              <a:r>
                <a:rPr lang="fr-FR" sz="1200" b="1" dirty="0">
                  <a:solidFill>
                    <a:srgbClr val="CB046E"/>
                  </a:solidFill>
                  <a:cs typeface="Arial" panose="020B0604020202020204" pitchFamily="34" charset="0"/>
                </a:rPr>
                <a:t>100 % par an </a:t>
              </a:r>
            </a:p>
            <a:p>
              <a:pPr algn="ctr">
                <a:lnSpc>
                  <a:spcPts val="1440"/>
                </a:lnSpc>
              </a:pPr>
              <a:endPara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cxnSp>
        <p:nvCxnSpPr>
          <p:cNvPr id="46" name="Connecteur droit 45"/>
          <p:cNvCxnSpPr/>
          <p:nvPr/>
        </p:nvCxnSpPr>
        <p:spPr>
          <a:xfrm flipH="1">
            <a:off x="541804" y="3846543"/>
            <a:ext cx="10998200" cy="0"/>
          </a:xfrm>
          <a:prstGeom prst="line">
            <a:avLst/>
          </a:prstGeom>
          <a:ln w="6350">
            <a:solidFill>
              <a:srgbClr val="CB046E"/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Connecteur droit 46"/>
          <p:cNvCxnSpPr/>
          <p:nvPr/>
        </p:nvCxnSpPr>
        <p:spPr>
          <a:xfrm flipH="1">
            <a:off x="541804" y="2713726"/>
            <a:ext cx="10998200" cy="0"/>
          </a:xfrm>
          <a:prstGeom prst="line">
            <a:avLst/>
          </a:prstGeom>
          <a:ln w="6350">
            <a:solidFill>
              <a:srgbClr val="CB046E"/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279069" y="368303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fr-FR" sz="1000" dirty="0">
                <a:solidFill>
                  <a:prstClr val="white">
                    <a:lumMod val="75000"/>
                  </a:prstClr>
                </a:solidFill>
              </a:rPr>
              <a:t>ENSEMBLE, CONSTRUISONS DEMAIN : LES ÉLÉMENTS DE RÉFÉRENCE</a:t>
            </a:r>
          </a:p>
        </p:txBody>
      </p:sp>
    </p:spTree>
    <p:extLst>
      <p:ext uri="{BB962C8B-B14F-4D97-AF65-F5344CB8AC3E}">
        <p14:creationId xmlns:p14="http://schemas.microsoft.com/office/powerpoint/2010/main" val="3284456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7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2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25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75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3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425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 flipH="1">
            <a:off x="-1860272" y="1848821"/>
            <a:ext cx="6870144" cy="3149600"/>
          </a:xfrm>
          <a:prstGeom prst="flowChartManualInpu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13" y="672384"/>
            <a:ext cx="2112460" cy="977748"/>
          </a:xfrm>
          <a:prstGeom prst="rect">
            <a:avLst/>
          </a:prstGeom>
        </p:spPr>
      </p:pic>
      <p:sp>
        <p:nvSpPr>
          <p:cNvPr id="8" name="Titre 1"/>
          <p:cNvSpPr txBox="1">
            <a:spLocks/>
          </p:cNvSpPr>
          <p:nvPr/>
        </p:nvSpPr>
        <p:spPr>
          <a:xfrm>
            <a:off x="4453043" y="1747361"/>
            <a:ext cx="6488584" cy="357059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200" b="1" dirty="0">
                <a:solidFill>
                  <a:srgbClr val="404697"/>
                </a:solidFill>
                <a:latin typeface="+mn-lt"/>
              </a:rPr>
              <a:t>Des fondamentaux solides</a:t>
            </a:r>
            <a:br>
              <a:rPr lang="fr-FR" sz="3200" dirty="0">
                <a:latin typeface="+mn-lt"/>
              </a:rPr>
            </a:br>
            <a:br>
              <a:rPr lang="fr-FR" sz="2200" dirty="0">
                <a:latin typeface="+mn-lt"/>
              </a:rPr>
            </a:br>
            <a:r>
              <a:rPr lang="fr-FR" sz="2200" dirty="0">
                <a:latin typeface="+mn-lt"/>
              </a:rPr>
              <a:t>&gt; La raison d’être du CMO</a:t>
            </a:r>
            <a:br>
              <a:rPr lang="fr-FR" sz="2200" dirty="0">
                <a:latin typeface="+mn-lt"/>
              </a:rPr>
            </a:br>
            <a:r>
              <a:rPr lang="fr-FR" sz="2200" dirty="0">
                <a:latin typeface="+mn-lt"/>
              </a:rPr>
              <a:t>&gt; Les valeurs</a:t>
            </a:r>
            <a:br>
              <a:rPr lang="fr-FR" sz="2200" dirty="0">
                <a:latin typeface="+mn-lt"/>
              </a:rPr>
            </a:br>
            <a:r>
              <a:rPr lang="fr-FR" sz="2200" dirty="0">
                <a:latin typeface="+mn-lt"/>
              </a:rPr>
              <a:t>&gt; Les engagements RSE</a:t>
            </a:r>
            <a:br>
              <a:rPr lang="fr-FR" sz="2200" b="1" dirty="0">
                <a:latin typeface="+mn-lt"/>
              </a:rPr>
            </a:br>
            <a:br>
              <a:rPr lang="fr-FR" sz="3200" b="1" dirty="0">
                <a:latin typeface="+mn-lt"/>
              </a:rPr>
            </a:br>
            <a:endParaRPr lang="fr-FR" sz="2200" dirty="0">
              <a:latin typeface="+mn-lt"/>
            </a:endParaRPr>
          </a:p>
        </p:txBody>
      </p:sp>
      <p:sp>
        <p:nvSpPr>
          <p:cNvPr id="9" name="Hexagone 8"/>
          <p:cNvSpPr/>
          <p:nvPr/>
        </p:nvSpPr>
        <p:spPr>
          <a:xfrm flipH="1">
            <a:off x="3869423" y="2908785"/>
            <a:ext cx="472773" cy="413937"/>
          </a:xfrm>
          <a:prstGeom prst="hexagon">
            <a:avLst/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813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 rot="10800000">
            <a:off x="-4" y="-1"/>
            <a:ext cx="12192001" cy="1455822"/>
          </a:xfrm>
          <a:prstGeom prst="rect">
            <a:avLst/>
          </a:prstGeom>
          <a:gradFill flip="none" rotWithShape="1">
            <a:gsLst>
              <a:gs pos="100000">
                <a:srgbClr val="E61154"/>
              </a:gs>
              <a:gs pos="69000">
                <a:srgbClr val="CF076A"/>
              </a:gs>
              <a:gs pos="38000">
                <a:srgbClr val="6F338D"/>
              </a:gs>
              <a:gs pos="0">
                <a:srgbClr val="404697"/>
              </a:gs>
            </a:gsLst>
            <a:lin ang="10800000" scaled="1"/>
            <a:tileRect/>
          </a:gra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riangle isocèle 5"/>
          <p:cNvSpPr/>
          <p:nvPr/>
        </p:nvSpPr>
        <p:spPr>
          <a:xfrm rot="5400000">
            <a:off x="-129368" y="740553"/>
            <a:ext cx="518722" cy="279069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re 4"/>
          <p:cNvSpPr txBox="1">
            <a:spLocks/>
          </p:cNvSpPr>
          <p:nvPr/>
        </p:nvSpPr>
        <p:spPr>
          <a:xfrm>
            <a:off x="269528" y="415213"/>
            <a:ext cx="8428125" cy="6965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fr-FR" sz="2800" b="1" dirty="0">
                <a:solidFill>
                  <a:schemeClr val="bg1"/>
                </a:solidFill>
                <a:latin typeface="Calibri" panose="020F0502020204030204"/>
              </a:rPr>
              <a:t>Notre raison d’être : </a:t>
            </a:r>
            <a:r>
              <a:rPr lang="fr-FR" sz="2800" dirty="0">
                <a:solidFill>
                  <a:schemeClr val="bg1"/>
                </a:solidFill>
              </a:rPr>
              <a:t>S’engager durablement à vos côtés</a:t>
            </a:r>
          </a:p>
        </p:txBody>
      </p:sp>
      <p:sp>
        <p:nvSpPr>
          <p:cNvPr id="9" name="Rectangle 8"/>
          <p:cNvSpPr/>
          <p:nvPr/>
        </p:nvSpPr>
        <p:spPr>
          <a:xfrm>
            <a:off x="279069" y="368303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fr-FR" sz="1000" dirty="0">
                <a:solidFill>
                  <a:prstClr val="white">
                    <a:lumMod val="75000"/>
                  </a:prstClr>
                </a:solidFill>
              </a:rPr>
              <a:t>DES FONDAMENTAUX SOLIDES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42" y="1593426"/>
            <a:ext cx="2326195" cy="232619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39149" y="2062340"/>
            <a:ext cx="1162585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 fontAlgn="base"/>
            <a:r>
              <a:rPr lang="fr-FR" sz="2000" dirty="0"/>
              <a:t>La raison d'être du Crédit Mutuel va bien au-delà de sa simple activité économique. </a:t>
            </a:r>
            <a:br>
              <a:rPr lang="fr-FR" sz="2000" dirty="0"/>
            </a:br>
            <a:r>
              <a:rPr lang="fr-FR" sz="2000" dirty="0"/>
              <a:t>Elle est le reflet de sa vision et de son engagement envers la société. </a:t>
            </a:r>
            <a:br>
              <a:rPr lang="fr-FR" sz="2000" dirty="0"/>
            </a:br>
            <a:r>
              <a:rPr lang="fr-FR" sz="2000" dirty="0"/>
              <a:t>Un ADN qui le guide dans toutes ses actions.</a:t>
            </a:r>
            <a:br>
              <a:rPr lang="fr-FR" sz="2000" dirty="0"/>
            </a:br>
            <a:endParaRPr lang="fr-FR" sz="2000" dirty="0"/>
          </a:p>
          <a:p>
            <a:pPr lvl="4" fontAlgn="base"/>
            <a:r>
              <a:rPr lang="fr-FR" sz="2000" b="1" dirty="0">
                <a:solidFill>
                  <a:srgbClr val="324982"/>
                </a:solidFill>
              </a:rPr>
              <a:t>« S’engager durablement à vos côtés ». Pourquoi ?</a:t>
            </a:r>
            <a:endParaRPr lang="fr-FR" sz="2000" dirty="0">
              <a:solidFill>
                <a:srgbClr val="324982"/>
              </a:solidFill>
            </a:endParaRPr>
          </a:p>
          <a:p>
            <a:pPr fontAlgn="base"/>
            <a:endParaRPr lang="fr-FR" sz="2000" b="1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fr-FR" sz="2000" b="1" dirty="0"/>
              <a:t>« S'engager »</a:t>
            </a:r>
            <a:r>
              <a:rPr lang="fr-FR" sz="2000" dirty="0"/>
              <a:t> : parce que le Crédit Mutuel Océan s’investit dans les relations avec ses parties prenantes.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fr-FR" sz="2000" b="1" dirty="0"/>
              <a:t>« Durablement »</a:t>
            </a:r>
            <a:r>
              <a:rPr lang="fr-FR" sz="2000" dirty="0"/>
              <a:t> : parce qu’il prend en compte l’écosystème et agit pour le bien commun.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fr-FR" sz="2000" b="1" dirty="0"/>
              <a:t>« À vos côtés »</a:t>
            </a:r>
            <a:r>
              <a:rPr lang="fr-FR" sz="2000" dirty="0"/>
              <a:t> : parce que tous les acteurs sont concernés : les clients-sociétaires, les administrateurs, </a:t>
            </a:r>
            <a:br>
              <a:rPr lang="fr-FR" sz="2000" dirty="0"/>
            </a:br>
            <a:r>
              <a:rPr lang="fr-FR" sz="2000" dirty="0"/>
              <a:t>les collaborateurs et les partenaires.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986" y="367163"/>
            <a:ext cx="1747300" cy="808735"/>
          </a:xfrm>
          <a:prstGeom prst="rect">
            <a:avLst/>
          </a:prstGeom>
        </p:spPr>
      </p:pic>
      <p:sp>
        <p:nvSpPr>
          <p:cNvPr id="17" name="Rectangle 16">
            <a:hlinkClick r:id="rId5" action="ppaction://hlinksldjump"/>
          </p:cNvPr>
          <p:cNvSpPr/>
          <p:nvPr/>
        </p:nvSpPr>
        <p:spPr>
          <a:xfrm>
            <a:off x="184219" y="6253206"/>
            <a:ext cx="1479380" cy="434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hlinkClick r:id="" action="ppaction://noaction"/>
          </p:cNvPr>
          <p:cNvSpPr/>
          <p:nvPr/>
        </p:nvSpPr>
        <p:spPr>
          <a:xfrm>
            <a:off x="1760798" y="6293372"/>
            <a:ext cx="1675738" cy="3941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3578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 rot="10800000">
            <a:off x="-4" y="-1"/>
            <a:ext cx="12192001" cy="1455822"/>
          </a:xfrm>
          <a:prstGeom prst="rect">
            <a:avLst/>
          </a:prstGeom>
          <a:gradFill flip="none" rotWithShape="1">
            <a:gsLst>
              <a:gs pos="100000">
                <a:srgbClr val="E61154"/>
              </a:gs>
              <a:gs pos="69000">
                <a:srgbClr val="CF076A"/>
              </a:gs>
              <a:gs pos="38000">
                <a:srgbClr val="6F338D"/>
              </a:gs>
              <a:gs pos="0">
                <a:srgbClr val="404697"/>
              </a:gs>
            </a:gsLst>
            <a:lin ang="10800000" scaled="1"/>
            <a:tileRect/>
          </a:gra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riangle isocèle 5"/>
          <p:cNvSpPr/>
          <p:nvPr/>
        </p:nvSpPr>
        <p:spPr>
          <a:xfrm rot="5400000">
            <a:off x="-129368" y="740553"/>
            <a:ext cx="518722" cy="279069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re 4"/>
          <p:cNvSpPr txBox="1">
            <a:spLocks/>
          </p:cNvSpPr>
          <p:nvPr/>
        </p:nvSpPr>
        <p:spPr>
          <a:xfrm>
            <a:off x="269528" y="442923"/>
            <a:ext cx="8428125" cy="6965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fr-FR" sz="2800" b="1" dirty="0">
                <a:solidFill>
                  <a:schemeClr val="bg1"/>
                </a:solidFill>
                <a:latin typeface="Calibri" panose="020F0502020204030204"/>
              </a:rPr>
              <a:t>Les valeurs du </a:t>
            </a:r>
            <a:r>
              <a:rPr lang="fr-FR" sz="2800" dirty="0">
                <a:solidFill>
                  <a:schemeClr val="bg1"/>
                </a:solidFill>
                <a:latin typeface="Calibri" panose="020F0502020204030204"/>
              </a:rPr>
              <a:t>Crédit Mutuel Océan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467" y="413523"/>
            <a:ext cx="1747300" cy="808735"/>
          </a:xfrm>
          <a:prstGeom prst="rect">
            <a:avLst/>
          </a:prstGeom>
        </p:spPr>
      </p:pic>
      <p:grpSp>
        <p:nvGrpSpPr>
          <p:cNvPr id="8" name="Groupe 7"/>
          <p:cNvGrpSpPr/>
          <p:nvPr/>
        </p:nvGrpSpPr>
        <p:grpSpPr>
          <a:xfrm>
            <a:off x="358503" y="3196093"/>
            <a:ext cx="3489789" cy="2945764"/>
            <a:chOff x="358503" y="3247464"/>
            <a:chExt cx="3489789" cy="2917240"/>
          </a:xfrm>
        </p:grpSpPr>
        <p:sp>
          <p:nvSpPr>
            <p:cNvPr id="16" name="Rectangle à coins arrondis 15"/>
            <p:cNvSpPr/>
            <p:nvPr/>
          </p:nvSpPr>
          <p:spPr>
            <a:xfrm>
              <a:off x="358503" y="3247464"/>
              <a:ext cx="3480072" cy="2917240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98422" y="4474158"/>
              <a:ext cx="3433303" cy="15081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/>
              <a:r>
                <a:rPr lang="fr-FR" sz="1400" b="1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</a:rPr>
                <a:t>Toutes nos actions visent à :</a:t>
              </a:r>
            </a:p>
            <a:p>
              <a:pPr algn="ctr" fontAlgn="base">
                <a:buFont typeface="Arial" panose="020B0604020202020204" pitchFamily="34" charset="0"/>
                <a:buChar char="•"/>
              </a:pPr>
              <a:r>
                <a:rPr lang="fr-FR" sz="1300" b="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</a:rPr>
                <a:t> Aider les Hommes à grandir tout en </a:t>
              </a:r>
              <a:br>
                <a:rPr lang="fr-FR" sz="1300" b="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</a:rPr>
              </a:br>
              <a:r>
                <a:rPr lang="fr-FR" sz="1300" b="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</a:rPr>
                <a:t>   s'appuyant sur l'innovation et les digital.</a:t>
              </a:r>
              <a:endParaRPr lang="fr-FR" sz="13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 fontAlgn="base">
                <a:buFont typeface="Arial" panose="020B0604020202020204" pitchFamily="34" charset="0"/>
                <a:buChar char="•"/>
              </a:pPr>
              <a:r>
                <a:rPr lang="fr-FR" sz="1300" b="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</a:rPr>
                <a:t> Accorder la même considération à tous </a:t>
              </a:r>
              <a:br>
                <a:rPr lang="fr-FR" sz="1300" b="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</a:rPr>
              </a:br>
              <a:r>
                <a:rPr lang="fr-FR" sz="1300" b="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</a:rPr>
                <a:t>  les acteurs, quels qu'ils soient.</a:t>
              </a:r>
            </a:p>
            <a:p>
              <a:pPr algn="ctr" fontAlgn="base">
                <a:buFont typeface="Arial" panose="020B0604020202020204" pitchFamily="34" charset="0"/>
                <a:buChar char="•"/>
              </a:pPr>
              <a:r>
                <a:rPr lang="fr-FR" sz="1300" b="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</a:rPr>
                <a:t> Favoriser l'écoute, la coopération et la   </a:t>
              </a:r>
            </a:p>
            <a:p>
              <a:pPr algn="ctr" fontAlgn="base"/>
              <a:r>
                <a:rPr lang="fr-FR" sz="13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 </a:t>
              </a:r>
              <a:r>
                <a:rPr lang="fr-FR" sz="1300" b="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</a:rPr>
                <a:t>solidarité dans toutes nos relations.</a:t>
              </a:r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358503" y="3482083"/>
              <a:ext cx="348978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500" b="1" dirty="0">
                  <a:solidFill>
                    <a:srgbClr val="212121"/>
                  </a:solidFill>
                </a:rPr>
                <a:t>Nous sommes une entreprise </a:t>
              </a:r>
              <a:br>
                <a:rPr lang="fr-FR" sz="1500" b="1" dirty="0">
                  <a:solidFill>
                    <a:srgbClr val="212121"/>
                  </a:solidFill>
                </a:rPr>
              </a:br>
              <a:r>
                <a:rPr lang="fr-FR" sz="1500" b="1" dirty="0">
                  <a:solidFill>
                    <a:srgbClr val="212121"/>
                  </a:solidFill>
                </a:rPr>
                <a:t>humaine et proche, au service </a:t>
              </a:r>
            </a:p>
            <a:p>
              <a:pPr algn="ctr"/>
              <a:r>
                <a:rPr lang="fr-FR" sz="1500" b="1" dirty="0">
                  <a:solidFill>
                    <a:srgbClr val="212121"/>
                  </a:solidFill>
                </a:rPr>
                <a:t>de tous les Hommes.</a:t>
              </a:r>
            </a:p>
            <a:p>
              <a:pPr algn="ctr"/>
              <a:endParaRPr lang="fr-FR" sz="1500" dirty="0"/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4353504" y="3217272"/>
            <a:ext cx="3486365" cy="2924585"/>
            <a:chOff x="4353504" y="3268642"/>
            <a:chExt cx="3486365" cy="2924585"/>
          </a:xfrm>
        </p:grpSpPr>
        <p:sp>
          <p:nvSpPr>
            <p:cNvPr id="12" name="Rectangle à coins arrondis 11"/>
            <p:cNvSpPr/>
            <p:nvPr/>
          </p:nvSpPr>
          <p:spPr>
            <a:xfrm>
              <a:off x="4359797" y="3268642"/>
              <a:ext cx="3480072" cy="2924585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369514" y="4450094"/>
              <a:ext cx="3460638" cy="15081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/>
              <a:r>
                <a:rPr lang="fr-FR" sz="1400" b="1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</a:rPr>
                <a:t>Toutes nos actions visent à :</a:t>
              </a:r>
            </a:p>
            <a:p>
              <a:pPr algn="ctr" fontAlgn="base">
                <a:buFont typeface="Arial" panose="020B0604020202020204" pitchFamily="34" charset="0"/>
                <a:buChar char="•"/>
              </a:pPr>
              <a:r>
                <a:rPr lang="fr-FR" sz="1300" b="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</a:rPr>
                <a:t> Agir en tiers de confiance afin de protéger </a:t>
              </a:r>
              <a:br>
                <a:rPr lang="fr-FR" sz="1300" b="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</a:rPr>
              </a:br>
              <a:r>
                <a:rPr lang="fr-FR" sz="1300" b="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</a:rPr>
                <a:t>  les intérêts de nos clients.</a:t>
              </a:r>
            </a:p>
            <a:p>
              <a:pPr algn="ctr" fontAlgn="base">
                <a:buFont typeface="Arial" panose="020B0604020202020204" pitchFamily="34" charset="0"/>
                <a:buChar char="•"/>
              </a:pPr>
              <a:r>
                <a:rPr lang="fr-FR" sz="1300" b="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</a:rPr>
                <a:t> Encourager l'intelligence collective, </a:t>
              </a:r>
              <a:br>
                <a:rPr lang="fr-FR" sz="1300" b="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</a:rPr>
              </a:br>
              <a:r>
                <a:rPr lang="fr-FR" sz="1300" b="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</a:rPr>
                <a:t>   la prise d'initiative et de décision.</a:t>
              </a:r>
            </a:p>
            <a:p>
              <a:pPr algn="ctr" fontAlgn="base">
                <a:buFont typeface="Arial" panose="020B0604020202020204" pitchFamily="34" charset="0"/>
                <a:buChar char="•"/>
              </a:pPr>
              <a:r>
                <a:rPr lang="fr-FR" sz="1300" b="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</a:rPr>
                <a:t> Positiver les événements et faire de chaque  </a:t>
              </a:r>
              <a:br>
                <a:rPr lang="fr-FR" sz="13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fr-FR" sz="13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 contrainte une opportunité.</a:t>
              </a:r>
              <a:endParaRPr lang="fr-FR" sz="13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endParaRP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4353504" y="3457027"/>
              <a:ext cx="347664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500" b="1" dirty="0">
                  <a:solidFill>
                    <a:srgbClr val="212121"/>
                  </a:solidFill>
                </a:rPr>
                <a:t>Nous sommes une entreprise </a:t>
              </a:r>
              <a:br>
                <a:rPr lang="fr-FR" sz="1500" b="1" dirty="0">
                  <a:solidFill>
                    <a:srgbClr val="212121"/>
                  </a:solidFill>
                </a:rPr>
              </a:br>
              <a:r>
                <a:rPr lang="fr-FR" sz="1500" b="1" dirty="0">
                  <a:solidFill>
                    <a:srgbClr val="212121"/>
                  </a:solidFill>
                </a:rPr>
                <a:t>qui place la confiance au cœur </a:t>
              </a:r>
              <a:br>
                <a:rPr lang="fr-FR" sz="1500" b="1" dirty="0">
                  <a:solidFill>
                    <a:srgbClr val="212121"/>
                  </a:solidFill>
                </a:rPr>
              </a:br>
              <a:r>
                <a:rPr lang="fr-FR" sz="1500" b="1" dirty="0">
                  <a:solidFill>
                    <a:srgbClr val="212121"/>
                  </a:solidFill>
                </a:rPr>
                <a:t>de chacune de ses relations.</a:t>
              </a:r>
            </a:p>
            <a:p>
              <a:pPr algn="ctr"/>
              <a:endParaRPr lang="fr-FR" sz="1500" b="1" dirty="0"/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8345081" y="3181249"/>
            <a:ext cx="3496639" cy="2960608"/>
            <a:chOff x="8345081" y="3232619"/>
            <a:chExt cx="3496639" cy="2960608"/>
          </a:xfrm>
        </p:grpSpPr>
        <p:sp>
          <p:nvSpPr>
            <p:cNvPr id="15" name="Rectangle à coins arrondis 14"/>
            <p:cNvSpPr/>
            <p:nvPr/>
          </p:nvSpPr>
          <p:spPr>
            <a:xfrm>
              <a:off x="8361648" y="3232619"/>
              <a:ext cx="3480072" cy="2960608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8371365" y="4442400"/>
              <a:ext cx="3446291" cy="15234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/>
              <a:r>
                <a:rPr lang="fr-FR" sz="1400" b="1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</a:rPr>
                <a:t>Toutes nos actions visent à :</a:t>
              </a:r>
            </a:p>
            <a:p>
              <a:pPr algn="ctr" fontAlgn="base">
                <a:buFont typeface="Arial" panose="020B0604020202020204" pitchFamily="34" charset="0"/>
                <a:buChar char="•"/>
              </a:pPr>
              <a:r>
                <a:rPr lang="fr-FR" sz="1400" b="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</a:rPr>
                <a:t> </a:t>
              </a:r>
              <a:r>
                <a:rPr lang="fr-FR" sz="1300" b="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</a:rPr>
                <a:t>Renforcer la solidité du groupe et préserver</a:t>
              </a:r>
              <a:br>
                <a:rPr lang="fr-FR" sz="1300" b="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</a:rPr>
              </a:br>
              <a:r>
                <a:rPr lang="fr-FR" sz="1300" b="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</a:rPr>
                <a:t>   notre autonomie.</a:t>
              </a:r>
            </a:p>
            <a:p>
              <a:pPr algn="ctr" fontAlgn="base">
                <a:buFont typeface="Arial" panose="020B0604020202020204" pitchFamily="34" charset="0"/>
                <a:buChar char="•"/>
              </a:pPr>
              <a:r>
                <a:rPr lang="fr-FR" sz="1300" b="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</a:rPr>
                <a:t> Exercer notre métier et notre gouvernance </a:t>
              </a:r>
              <a:br>
                <a:rPr lang="fr-FR" sz="1300" b="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</a:rPr>
              </a:br>
              <a:r>
                <a:rPr lang="fr-FR" sz="1300" b="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</a:rPr>
                <a:t>   de manière responsable.</a:t>
              </a:r>
            </a:p>
            <a:p>
              <a:pPr algn="ctr" fontAlgn="base">
                <a:buFont typeface="Arial" panose="020B0604020202020204" pitchFamily="34" charset="0"/>
                <a:buChar char="•"/>
              </a:pPr>
              <a:r>
                <a:rPr lang="fr-FR" sz="1300" b="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</a:rPr>
                <a:t> Contribuer activement au développement</a:t>
              </a:r>
              <a:br>
                <a:rPr lang="fr-FR" sz="1300" b="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</a:rPr>
              </a:br>
              <a:r>
                <a:rPr lang="fr-FR" sz="1300" b="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</a:rPr>
                <a:t>   durable de notre territoir</a:t>
              </a:r>
              <a:r>
                <a:rPr lang="fr-FR" sz="13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e. </a:t>
              </a:r>
              <a:endParaRPr lang="fr-FR" sz="13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endParaRPr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8345081" y="3457027"/>
              <a:ext cx="3478868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500" b="1" dirty="0">
                  <a:solidFill>
                    <a:srgbClr val="212121"/>
                  </a:solidFill>
                </a:rPr>
                <a:t>Nous sommes une entreprise </a:t>
              </a:r>
              <a:br>
                <a:rPr lang="fr-FR" sz="1500" b="1" dirty="0">
                  <a:solidFill>
                    <a:srgbClr val="212121"/>
                  </a:solidFill>
                </a:rPr>
              </a:br>
              <a:r>
                <a:rPr lang="fr-FR" sz="1500" b="1" dirty="0">
                  <a:solidFill>
                    <a:srgbClr val="212121"/>
                  </a:solidFill>
                </a:rPr>
                <a:t>pérenne, actrice du développement durable de son territoire.</a:t>
              </a:r>
            </a:p>
            <a:p>
              <a:endParaRPr lang="fr-FR" sz="1300" dirty="0"/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398422" y="1620824"/>
            <a:ext cx="3244373" cy="1518640"/>
            <a:chOff x="398422" y="1672194"/>
            <a:chExt cx="3244373" cy="1518640"/>
          </a:xfrm>
        </p:grpSpPr>
        <p:pic>
          <p:nvPicPr>
            <p:cNvPr id="38" name="Image 3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8138" y="1672194"/>
              <a:ext cx="1280000" cy="1333333"/>
            </a:xfrm>
            <a:prstGeom prst="rect">
              <a:avLst/>
            </a:prstGeom>
          </p:spPr>
        </p:pic>
        <p:sp>
          <p:nvSpPr>
            <p:cNvPr id="40" name="ZoneTexte 39"/>
            <p:cNvSpPr txBox="1"/>
            <p:nvPr/>
          </p:nvSpPr>
          <p:spPr>
            <a:xfrm>
              <a:off x="398422" y="2821502"/>
              <a:ext cx="32443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0070C0"/>
                  </a:solidFill>
                </a:rPr>
                <a:t>HUMAIN</a:t>
              </a:r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4434776" y="1620824"/>
            <a:ext cx="3286124" cy="1517925"/>
            <a:chOff x="4434776" y="1672194"/>
            <a:chExt cx="3286124" cy="1517925"/>
          </a:xfrm>
        </p:grpSpPr>
        <p:pic>
          <p:nvPicPr>
            <p:cNvPr id="37" name="Image 3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2528" y="1672194"/>
              <a:ext cx="1280000" cy="1333333"/>
            </a:xfrm>
            <a:prstGeom prst="rect">
              <a:avLst/>
            </a:prstGeom>
          </p:spPr>
        </p:pic>
        <p:sp>
          <p:nvSpPr>
            <p:cNvPr id="41" name="ZoneTexte 40"/>
            <p:cNvSpPr txBox="1"/>
            <p:nvPr/>
          </p:nvSpPr>
          <p:spPr>
            <a:xfrm>
              <a:off x="4434776" y="2820787"/>
              <a:ext cx="32861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0070C0"/>
                  </a:solidFill>
                </a:rPr>
                <a:t>CONFIANCE</a:t>
              </a:r>
              <a:endParaRPr lang="fr-FR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8502261" y="1620824"/>
            <a:ext cx="3084025" cy="1517925"/>
            <a:chOff x="8502261" y="1672194"/>
            <a:chExt cx="3084025" cy="1517925"/>
          </a:xfrm>
        </p:grpSpPr>
        <p:pic>
          <p:nvPicPr>
            <p:cNvPr id="39" name="Image 3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06415" y="1672194"/>
              <a:ext cx="1279122" cy="1332419"/>
            </a:xfrm>
            <a:prstGeom prst="rect">
              <a:avLst/>
            </a:prstGeom>
          </p:spPr>
        </p:pic>
        <p:sp>
          <p:nvSpPr>
            <p:cNvPr id="42" name="ZoneTexte 41"/>
            <p:cNvSpPr txBox="1"/>
            <p:nvPr/>
          </p:nvSpPr>
          <p:spPr>
            <a:xfrm>
              <a:off x="8502261" y="2820787"/>
              <a:ext cx="30840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0070C0"/>
                  </a:solidFill>
                </a:rPr>
                <a:t>RESPONSABILITÉ</a:t>
              </a:r>
              <a:endParaRPr lang="fr-FR" dirty="0">
                <a:solidFill>
                  <a:srgbClr val="0070C0"/>
                </a:solidFill>
              </a:endParaRPr>
            </a:p>
          </p:txBody>
        </p:sp>
      </p:grpSp>
      <p:pic>
        <p:nvPicPr>
          <p:cNvPr id="43" name="Image 4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7093" y="-55335"/>
            <a:ext cx="2052577" cy="2052577"/>
          </a:xfrm>
          <a:prstGeom prst="rect">
            <a:avLst/>
          </a:prstGeom>
        </p:spPr>
      </p:pic>
      <p:sp>
        <p:nvSpPr>
          <p:cNvPr id="45" name="Rectangle 44"/>
          <p:cNvSpPr/>
          <p:nvPr/>
        </p:nvSpPr>
        <p:spPr>
          <a:xfrm>
            <a:off x="279069" y="368303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fr-FR" sz="1000" dirty="0">
                <a:solidFill>
                  <a:prstClr val="white">
                    <a:lumMod val="75000"/>
                  </a:prstClr>
                </a:solidFill>
              </a:rPr>
              <a:t>DES FONDAMENTAUX SOLIDES</a:t>
            </a:r>
          </a:p>
        </p:txBody>
      </p:sp>
      <p:sp>
        <p:nvSpPr>
          <p:cNvPr id="47" name="Rectangle 46">
            <a:hlinkClick r:id="rId8" action="ppaction://hlinksldjump"/>
          </p:cNvPr>
          <p:cNvSpPr/>
          <p:nvPr/>
        </p:nvSpPr>
        <p:spPr>
          <a:xfrm>
            <a:off x="0" y="6250388"/>
            <a:ext cx="1385455" cy="5457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237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 rot="10800000">
            <a:off x="-4" y="-1"/>
            <a:ext cx="12192001" cy="1455822"/>
          </a:xfrm>
          <a:prstGeom prst="rect">
            <a:avLst/>
          </a:prstGeom>
          <a:gradFill flip="none" rotWithShape="1">
            <a:gsLst>
              <a:gs pos="100000">
                <a:srgbClr val="E61154"/>
              </a:gs>
              <a:gs pos="69000">
                <a:srgbClr val="CF076A"/>
              </a:gs>
              <a:gs pos="38000">
                <a:srgbClr val="6F338D"/>
              </a:gs>
              <a:gs pos="0">
                <a:srgbClr val="404697"/>
              </a:gs>
            </a:gsLst>
            <a:lin ang="10800000" scaled="1"/>
            <a:tileRect/>
          </a:gra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riangle isocèle 5"/>
          <p:cNvSpPr/>
          <p:nvPr/>
        </p:nvSpPr>
        <p:spPr>
          <a:xfrm rot="5400000">
            <a:off x="-129368" y="740553"/>
            <a:ext cx="518722" cy="279069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re 4"/>
          <p:cNvSpPr txBox="1">
            <a:spLocks/>
          </p:cNvSpPr>
          <p:nvPr/>
        </p:nvSpPr>
        <p:spPr>
          <a:xfrm>
            <a:off x="269528" y="442923"/>
            <a:ext cx="8428125" cy="6965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fr-FR" sz="2800" b="1" dirty="0">
                <a:solidFill>
                  <a:schemeClr val="bg1"/>
                </a:solidFill>
                <a:latin typeface="Calibri" panose="020F0502020204030204"/>
              </a:rPr>
              <a:t>Les valeurs du </a:t>
            </a:r>
            <a:r>
              <a:rPr lang="fr-FR" sz="2800" dirty="0">
                <a:solidFill>
                  <a:schemeClr val="bg1"/>
                </a:solidFill>
                <a:latin typeface="Calibri" panose="020F0502020204030204"/>
              </a:rPr>
              <a:t>Crédit Mutuel Océan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467" y="413523"/>
            <a:ext cx="1747300" cy="808735"/>
          </a:xfrm>
          <a:prstGeom prst="rect">
            <a:avLst/>
          </a:prstGeom>
        </p:spPr>
      </p:pic>
      <p:sp>
        <p:nvSpPr>
          <p:cNvPr id="45" name="Rectangle 44"/>
          <p:cNvSpPr/>
          <p:nvPr/>
        </p:nvSpPr>
        <p:spPr>
          <a:xfrm>
            <a:off x="279069" y="368303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fr-FR" sz="1000" dirty="0">
                <a:solidFill>
                  <a:prstClr val="white">
                    <a:lumMod val="75000"/>
                  </a:prstClr>
                </a:solidFill>
              </a:rPr>
              <a:t>DES FONDAMENTAUX SOLIDES</a:t>
            </a:r>
          </a:p>
        </p:txBody>
      </p:sp>
      <p:sp>
        <p:nvSpPr>
          <p:cNvPr id="34" name="Rectangle à coins arrondis 10">
            <a:extLst>
              <a:ext uri="{FF2B5EF4-FFF2-40B4-BE49-F238E27FC236}">
                <a16:creationId xmlns:a16="http://schemas.microsoft.com/office/drawing/2014/main" id="{3828E94C-8EB6-4BE2-A977-2F5AD620A443}"/>
              </a:ext>
            </a:extLst>
          </p:cNvPr>
          <p:cNvSpPr/>
          <p:nvPr/>
        </p:nvSpPr>
        <p:spPr>
          <a:xfrm>
            <a:off x="1758154" y="5897218"/>
            <a:ext cx="8208170" cy="76288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4681AC4-1183-4AD0-98AF-83F734AF6508}"/>
              </a:ext>
            </a:extLst>
          </p:cNvPr>
          <p:cNvSpPr/>
          <p:nvPr/>
        </p:nvSpPr>
        <p:spPr>
          <a:xfrm>
            <a:off x="269528" y="1716568"/>
            <a:ext cx="113823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0" i="0" dirty="0">
                <a:solidFill>
                  <a:srgbClr val="212121"/>
                </a:solidFill>
                <a:effectLst/>
              </a:rPr>
              <a:t>Face à l’urgence des enjeux sociaux, sociétaux et environnementaux, </a:t>
            </a:r>
            <a:br>
              <a:rPr lang="fr-FR" b="0" i="0" dirty="0">
                <a:solidFill>
                  <a:srgbClr val="212121"/>
                </a:solidFill>
                <a:effectLst/>
              </a:rPr>
            </a:br>
            <a:r>
              <a:rPr lang="fr-FR" b="0" i="0" dirty="0">
                <a:solidFill>
                  <a:srgbClr val="212121"/>
                </a:solidFill>
                <a:effectLst/>
              </a:rPr>
              <a:t>le Crédit Mutuel Océan a décidé de </a:t>
            </a:r>
            <a:r>
              <a:rPr lang="fr-FR" b="1" i="0" dirty="0">
                <a:solidFill>
                  <a:srgbClr val="212121"/>
                </a:solidFill>
                <a:effectLst/>
              </a:rPr>
              <a:t>structurer davantage ses engagements RSE</a:t>
            </a:r>
            <a:r>
              <a:rPr lang="fr-FR" b="0" i="0" dirty="0">
                <a:solidFill>
                  <a:srgbClr val="212121"/>
                </a:solidFill>
                <a:effectLst/>
              </a:rPr>
              <a:t>, </a:t>
            </a:r>
          </a:p>
          <a:p>
            <a:r>
              <a:rPr lang="fr-FR" b="0" i="0" dirty="0">
                <a:solidFill>
                  <a:srgbClr val="212121"/>
                </a:solidFill>
                <a:effectLst/>
              </a:rPr>
              <a:t>les rendre plus </a:t>
            </a:r>
            <a:r>
              <a:rPr lang="fr-FR" b="1" i="0" dirty="0">
                <a:solidFill>
                  <a:srgbClr val="212121"/>
                </a:solidFill>
                <a:effectLst/>
              </a:rPr>
              <a:t>concrets</a:t>
            </a:r>
            <a:r>
              <a:rPr lang="fr-FR" b="0" i="0" dirty="0">
                <a:solidFill>
                  <a:srgbClr val="212121"/>
                </a:solidFill>
                <a:effectLst/>
              </a:rPr>
              <a:t>, plus facilement applicables par tous les acteurs de l’entreprise. </a:t>
            </a:r>
            <a:br>
              <a:rPr lang="fr-FR" b="0" i="0" dirty="0">
                <a:solidFill>
                  <a:srgbClr val="212121"/>
                </a:solidFill>
                <a:effectLst/>
              </a:rPr>
            </a:br>
            <a:endParaRPr lang="fr-FR" dirty="0"/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AE121518-8680-4000-ADBC-3A18208AB8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974" y="3120987"/>
            <a:ext cx="11150101" cy="2178755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890B6661-0343-4A4A-82C9-C6B7E6E3F02B}"/>
              </a:ext>
            </a:extLst>
          </p:cNvPr>
          <p:cNvSpPr/>
          <p:nvPr/>
        </p:nvSpPr>
        <p:spPr>
          <a:xfrm>
            <a:off x="371297" y="5973418"/>
            <a:ext cx="110769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1">
                    <a:lumMod val="50000"/>
                  </a:schemeClr>
                </a:solidFill>
              </a:rPr>
              <a:t>Une étape nécessaire qui assure </a:t>
            </a:r>
            <a:br>
              <a:rPr lang="fr-FR" sz="16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fr-FR" sz="1600" b="1" dirty="0">
                <a:solidFill>
                  <a:schemeClr val="accent1">
                    <a:lumMod val="50000"/>
                  </a:schemeClr>
                </a:solidFill>
              </a:rPr>
              <a:t>la transition de l’entreprise vers un modèle de développement à la fois rentable et durable.</a:t>
            </a:r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669A5F9F-59FE-4082-856A-534A5A0771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246" y="401882"/>
            <a:ext cx="2312751" cy="2312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28700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2746</TotalTime>
  <Words>1299</Words>
  <Application>Microsoft Office PowerPoint</Application>
  <PresentationFormat>Grand écran</PresentationFormat>
  <Paragraphs>156</Paragraphs>
  <Slides>18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Fabrikat Italic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RAUD Nathalie</dc:creator>
  <cp:lastModifiedBy>RAUD Nathalie</cp:lastModifiedBy>
  <cp:revision>27</cp:revision>
  <dcterms:created xsi:type="dcterms:W3CDTF">2025-02-11T14:26:28Z</dcterms:created>
  <dcterms:modified xsi:type="dcterms:W3CDTF">2025-04-08T15:34:29Z</dcterms:modified>
</cp:coreProperties>
</file>