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4"/>
  </p:notesMasterIdLst>
  <p:sldIdLst>
    <p:sldId id="657" r:id="rId2"/>
    <p:sldId id="518" r:id="rId3"/>
  </p:sldIdLst>
  <p:sldSz cx="8704263" cy="489585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BRETON Christelle" initials="LC" lastIdx="1" clrIdx="0">
    <p:extLst>
      <p:ext uri="{19B8F6BF-5375-455C-9EA6-DF929625EA0E}">
        <p15:presenceInfo xmlns:p15="http://schemas.microsoft.com/office/powerpoint/2012/main" userId="S-1-5-21-2000478354-2145943105-1644491937-266352" providerId="AD"/>
      </p:ext>
    </p:extLst>
  </p:cmAuthor>
  <p:cmAuthor id="2" name="MARCEAU Pierre Arthur" initials="MPA" lastIdx="1" clrIdx="1">
    <p:extLst>
      <p:ext uri="{19B8F6BF-5375-455C-9EA6-DF929625EA0E}">
        <p15:presenceInfo xmlns:p15="http://schemas.microsoft.com/office/powerpoint/2012/main" userId="S-1-5-21-2000478354-2145943105-1644491937-9833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7699C"/>
    <a:srgbClr val="4A669B"/>
    <a:srgbClr val="ECECEC"/>
    <a:srgbClr val="969696"/>
    <a:srgbClr val="FF47BD"/>
    <a:srgbClr val="F6257F"/>
    <a:srgbClr val="3B2CEC"/>
    <a:srgbClr val="4D27AF"/>
    <a:srgbClr val="742BA2"/>
    <a:srgbClr val="FF06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6395" autoAdjust="0"/>
  </p:normalViewPr>
  <p:slideViewPr>
    <p:cSldViewPr snapToGrid="0">
      <p:cViewPr varScale="1">
        <p:scale>
          <a:sx n="158" d="100"/>
          <a:sy n="158" d="100"/>
        </p:scale>
        <p:origin x="572" y="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95C16-265F-438C-96E0-1E8B0A3F62FE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77410-37E0-4017-A390-15FDE1FE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75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1561" y="1"/>
            <a:ext cx="4221974" cy="610074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8418" y="799199"/>
            <a:ext cx="7507427" cy="3476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841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8033" y="801243"/>
            <a:ext cx="6528197" cy="1704481"/>
          </a:xfrm>
          <a:prstGeom prst="rect">
            <a:avLst/>
          </a:prstGeom>
        </p:spPr>
        <p:txBody>
          <a:bodyPr anchor="b"/>
          <a:lstStyle>
            <a:lvl1pPr algn="ctr">
              <a:defRPr sz="4283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8033" y="2571455"/>
            <a:ext cx="6528197" cy="11820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713"/>
            </a:lvl1pPr>
            <a:lvl2pPr marL="326395" indent="0" algn="ctr">
              <a:buNone/>
              <a:defRPr sz="1428"/>
            </a:lvl2pPr>
            <a:lvl3pPr marL="652790" indent="0" algn="ctr">
              <a:buNone/>
              <a:defRPr sz="1285"/>
            </a:lvl3pPr>
            <a:lvl4pPr marL="979185" indent="0" algn="ctr">
              <a:buNone/>
              <a:defRPr sz="1142"/>
            </a:lvl4pPr>
            <a:lvl5pPr marL="1305580" indent="0" algn="ctr">
              <a:buNone/>
              <a:defRPr sz="1142"/>
            </a:lvl5pPr>
            <a:lvl6pPr marL="1631975" indent="0" algn="ctr">
              <a:buNone/>
              <a:defRPr sz="1142"/>
            </a:lvl6pPr>
            <a:lvl7pPr marL="1958370" indent="0" algn="ctr">
              <a:buNone/>
              <a:defRPr sz="1142"/>
            </a:lvl7pPr>
            <a:lvl8pPr marL="2284766" indent="0" algn="ctr">
              <a:buNone/>
              <a:defRPr sz="1142"/>
            </a:lvl8pPr>
            <a:lvl9pPr marL="2611161" indent="0" algn="ctr">
              <a:buNone/>
              <a:defRPr sz="1142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6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3885" y="1220563"/>
            <a:ext cx="7507427" cy="2036537"/>
          </a:xfrm>
          <a:prstGeom prst="rect">
            <a:avLst/>
          </a:prstGeom>
        </p:spPr>
        <p:txBody>
          <a:bodyPr anchor="b"/>
          <a:lstStyle>
            <a:lvl1pPr>
              <a:defRPr sz="4283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3885" y="3276367"/>
            <a:ext cx="7507427" cy="10709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13">
                <a:solidFill>
                  <a:schemeClr val="tx1">
                    <a:tint val="75000"/>
                  </a:schemeClr>
                </a:solidFill>
              </a:defRPr>
            </a:lvl1pPr>
            <a:lvl2pPr marL="326395" indent="0">
              <a:buNone/>
              <a:defRPr sz="1428">
                <a:solidFill>
                  <a:schemeClr val="tx1">
                    <a:tint val="75000"/>
                  </a:schemeClr>
                </a:solidFill>
              </a:defRPr>
            </a:lvl2pPr>
            <a:lvl3pPr marL="652790" indent="0">
              <a:buNone/>
              <a:defRPr sz="1285">
                <a:solidFill>
                  <a:schemeClr val="tx1">
                    <a:tint val="75000"/>
                  </a:schemeClr>
                </a:solidFill>
              </a:defRPr>
            </a:lvl3pPr>
            <a:lvl4pPr marL="979185" indent="0">
              <a:buNone/>
              <a:defRPr sz="1142">
                <a:solidFill>
                  <a:schemeClr val="tx1">
                    <a:tint val="75000"/>
                  </a:schemeClr>
                </a:solidFill>
              </a:defRPr>
            </a:lvl4pPr>
            <a:lvl5pPr marL="1305580" indent="0">
              <a:buNone/>
              <a:defRPr sz="1142">
                <a:solidFill>
                  <a:schemeClr val="tx1">
                    <a:tint val="75000"/>
                  </a:schemeClr>
                </a:solidFill>
              </a:defRPr>
            </a:lvl5pPr>
            <a:lvl6pPr marL="1631975" indent="0">
              <a:buNone/>
              <a:defRPr sz="1142">
                <a:solidFill>
                  <a:schemeClr val="tx1">
                    <a:tint val="75000"/>
                  </a:schemeClr>
                </a:solidFill>
              </a:defRPr>
            </a:lvl6pPr>
            <a:lvl7pPr marL="1958370" indent="0">
              <a:buNone/>
              <a:defRPr sz="1142">
                <a:solidFill>
                  <a:schemeClr val="tx1">
                    <a:tint val="75000"/>
                  </a:schemeClr>
                </a:solidFill>
              </a:defRPr>
            </a:lvl7pPr>
            <a:lvl8pPr marL="2284766" indent="0">
              <a:buNone/>
              <a:defRPr sz="1142">
                <a:solidFill>
                  <a:schemeClr val="tx1">
                    <a:tint val="75000"/>
                  </a:schemeClr>
                </a:solidFill>
              </a:defRPr>
            </a:lvl8pPr>
            <a:lvl9pPr marL="2611161" indent="0">
              <a:buNone/>
              <a:defRPr sz="11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37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7662" y="1"/>
            <a:ext cx="4252479" cy="603974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98418" y="1303293"/>
            <a:ext cx="3699312" cy="3106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06533" y="1303293"/>
            <a:ext cx="3699312" cy="3106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01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1561" y="1"/>
            <a:ext cx="4264682" cy="603974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9552" y="791413"/>
            <a:ext cx="3682311" cy="58818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13" b="1"/>
            </a:lvl1pPr>
            <a:lvl2pPr marL="326395" indent="0">
              <a:buNone/>
              <a:defRPr sz="1428" b="1"/>
            </a:lvl2pPr>
            <a:lvl3pPr marL="652790" indent="0">
              <a:buNone/>
              <a:defRPr sz="1285" b="1"/>
            </a:lvl3pPr>
            <a:lvl4pPr marL="979185" indent="0">
              <a:buNone/>
              <a:defRPr sz="1142" b="1"/>
            </a:lvl4pPr>
            <a:lvl5pPr marL="1305580" indent="0">
              <a:buNone/>
              <a:defRPr sz="1142" b="1"/>
            </a:lvl5pPr>
            <a:lvl6pPr marL="1631975" indent="0">
              <a:buNone/>
              <a:defRPr sz="1142" b="1"/>
            </a:lvl6pPr>
            <a:lvl7pPr marL="1958370" indent="0">
              <a:buNone/>
              <a:defRPr sz="1142" b="1"/>
            </a:lvl7pPr>
            <a:lvl8pPr marL="2284766" indent="0">
              <a:buNone/>
              <a:defRPr sz="1142" b="1"/>
            </a:lvl8pPr>
            <a:lvl9pPr marL="2611161" indent="0">
              <a:buNone/>
              <a:defRPr sz="1142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99552" y="1433676"/>
            <a:ext cx="3682311" cy="29850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406533" y="791413"/>
            <a:ext cx="3700445" cy="58818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13" b="1"/>
            </a:lvl1pPr>
            <a:lvl2pPr marL="326395" indent="0">
              <a:buNone/>
              <a:defRPr sz="1428" b="1"/>
            </a:lvl2pPr>
            <a:lvl3pPr marL="652790" indent="0">
              <a:buNone/>
              <a:defRPr sz="1285" b="1"/>
            </a:lvl3pPr>
            <a:lvl4pPr marL="979185" indent="0">
              <a:buNone/>
              <a:defRPr sz="1142" b="1"/>
            </a:lvl4pPr>
            <a:lvl5pPr marL="1305580" indent="0">
              <a:buNone/>
              <a:defRPr sz="1142" b="1"/>
            </a:lvl5pPr>
            <a:lvl6pPr marL="1631975" indent="0">
              <a:buNone/>
              <a:defRPr sz="1142" b="1"/>
            </a:lvl6pPr>
            <a:lvl7pPr marL="1958370" indent="0">
              <a:buNone/>
              <a:defRPr sz="1142" b="1"/>
            </a:lvl7pPr>
            <a:lvl8pPr marL="2284766" indent="0">
              <a:buNone/>
              <a:defRPr sz="1142" b="1"/>
            </a:lvl8pPr>
            <a:lvl9pPr marL="2611161" indent="0">
              <a:buNone/>
              <a:defRPr sz="1142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406533" y="1433676"/>
            <a:ext cx="3700445" cy="29850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69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7662" y="1"/>
            <a:ext cx="4252479" cy="603974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110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352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9552" y="683283"/>
            <a:ext cx="2807351" cy="1041703"/>
          </a:xfrm>
          <a:prstGeom prst="rect">
            <a:avLst/>
          </a:prstGeom>
        </p:spPr>
        <p:txBody>
          <a:bodyPr anchor="b"/>
          <a:lstStyle>
            <a:lvl1pPr>
              <a:defRPr sz="2284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00446" y="961144"/>
            <a:ext cx="4406533" cy="3479227"/>
          </a:xfrm>
          <a:prstGeom prst="rect">
            <a:avLst/>
          </a:prstGeom>
        </p:spPr>
        <p:txBody>
          <a:bodyPr/>
          <a:lstStyle>
            <a:lvl1pPr>
              <a:defRPr sz="2284"/>
            </a:lvl1pPr>
            <a:lvl2pPr>
              <a:defRPr sz="1999"/>
            </a:lvl2pPr>
            <a:lvl3pPr>
              <a:defRPr sz="1713"/>
            </a:lvl3pPr>
            <a:lvl4pPr>
              <a:defRPr sz="1428"/>
            </a:lvl4pPr>
            <a:lvl5pPr>
              <a:defRPr sz="1428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9552" y="1724987"/>
            <a:ext cx="2807351" cy="2721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42"/>
            </a:lvl1pPr>
            <a:lvl2pPr marL="326395" indent="0">
              <a:buNone/>
              <a:defRPr sz="999"/>
            </a:lvl2pPr>
            <a:lvl3pPr marL="652790" indent="0">
              <a:buNone/>
              <a:defRPr sz="857"/>
            </a:lvl3pPr>
            <a:lvl4pPr marL="979185" indent="0">
              <a:buNone/>
              <a:defRPr sz="714"/>
            </a:lvl4pPr>
            <a:lvl5pPr marL="1305580" indent="0">
              <a:buNone/>
              <a:defRPr sz="714"/>
            </a:lvl5pPr>
            <a:lvl6pPr marL="1631975" indent="0">
              <a:buNone/>
              <a:defRPr sz="714"/>
            </a:lvl6pPr>
            <a:lvl7pPr marL="1958370" indent="0">
              <a:buNone/>
              <a:defRPr sz="714"/>
            </a:lvl7pPr>
            <a:lvl8pPr marL="2284766" indent="0">
              <a:buNone/>
              <a:defRPr sz="714"/>
            </a:lvl8pPr>
            <a:lvl9pPr marL="2611161" indent="0">
              <a:buNone/>
              <a:defRPr sz="714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955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9552" y="719889"/>
            <a:ext cx="2807351" cy="1011199"/>
          </a:xfrm>
          <a:prstGeom prst="rect">
            <a:avLst/>
          </a:prstGeom>
        </p:spPr>
        <p:txBody>
          <a:bodyPr anchor="b"/>
          <a:lstStyle>
            <a:lvl1pPr>
              <a:defRPr sz="2284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700446" y="967245"/>
            <a:ext cx="4406533" cy="34792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84"/>
            </a:lvl1pPr>
            <a:lvl2pPr marL="326395" indent="0">
              <a:buNone/>
              <a:defRPr sz="1999"/>
            </a:lvl2pPr>
            <a:lvl3pPr marL="652790" indent="0">
              <a:buNone/>
              <a:defRPr sz="1713"/>
            </a:lvl3pPr>
            <a:lvl4pPr marL="979185" indent="0">
              <a:buNone/>
              <a:defRPr sz="1428"/>
            </a:lvl4pPr>
            <a:lvl5pPr marL="1305580" indent="0">
              <a:buNone/>
              <a:defRPr sz="1428"/>
            </a:lvl5pPr>
            <a:lvl6pPr marL="1631975" indent="0">
              <a:buNone/>
              <a:defRPr sz="1428"/>
            </a:lvl6pPr>
            <a:lvl7pPr marL="1958370" indent="0">
              <a:buNone/>
              <a:defRPr sz="1428"/>
            </a:lvl7pPr>
            <a:lvl8pPr marL="2284766" indent="0">
              <a:buNone/>
              <a:defRPr sz="1428"/>
            </a:lvl8pPr>
            <a:lvl9pPr marL="2611161" indent="0">
              <a:buNone/>
              <a:defRPr sz="1428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9552" y="1731088"/>
            <a:ext cx="2807351" cy="2721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42"/>
            </a:lvl1pPr>
            <a:lvl2pPr marL="326395" indent="0">
              <a:buNone/>
              <a:defRPr sz="999"/>
            </a:lvl2pPr>
            <a:lvl3pPr marL="652790" indent="0">
              <a:buNone/>
              <a:defRPr sz="857"/>
            </a:lvl3pPr>
            <a:lvl4pPr marL="979185" indent="0">
              <a:buNone/>
              <a:defRPr sz="714"/>
            </a:lvl4pPr>
            <a:lvl5pPr marL="1305580" indent="0">
              <a:buNone/>
              <a:defRPr sz="714"/>
            </a:lvl5pPr>
            <a:lvl6pPr marL="1631975" indent="0">
              <a:buNone/>
              <a:defRPr sz="714"/>
            </a:lvl6pPr>
            <a:lvl7pPr marL="1958370" indent="0">
              <a:buNone/>
              <a:defRPr sz="714"/>
            </a:lvl7pPr>
            <a:lvl8pPr marL="2284766" indent="0">
              <a:buNone/>
              <a:defRPr sz="714"/>
            </a:lvl8pPr>
            <a:lvl9pPr marL="2611161" indent="0">
              <a:buNone/>
              <a:defRPr sz="714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16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7662" y="1"/>
            <a:ext cx="4252479" cy="603974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98418" y="823601"/>
            <a:ext cx="7507427" cy="358606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032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228988" y="260658"/>
            <a:ext cx="1876857" cy="4149007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98418" y="260658"/>
            <a:ext cx="5521767" cy="414900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48782532-689F-4B3A-8F42-04B6B8908AAF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/>
          <a:lstStyle/>
          <a:p>
            <a:fld id="{8DE80428-FDD9-47E1-90CC-E7B35BF32E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603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gradFill>
          <a:gsLst>
            <a:gs pos="1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re 79">
            <a:extLst>
              <a:ext uri="{FF2B5EF4-FFF2-40B4-BE49-F238E27FC236}">
                <a16:creationId xmlns:a16="http://schemas.microsoft.com/office/drawing/2014/main" id="{B01B37D2-6ED5-4AE0-9451-213B7C437A4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98418" y="216226"/>
            <a:ext cx="7507427" cy="362709"/>
          </a:xfrm>
          <a:prstGeom prst="rect">
            <a:avLst/>
          </a:prstGeom>
        </p:spPr>
        <p:txBody>
          <a:bodyPr rtlCol="0"/>
          <a:lstStyle>
            <a:lvl1pPr algn="ctr">
              <a:defRPr sz="2856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03777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600874-7F64-6641-854A-BF7BB06BD840}"/>
              </a:ext>
            </a:extLst>
          </p:cNvPr>
          <p:cNvSpPr/>
          <p:nvPr userDrawn="1"/>
        </p:nvSpPr>
        <p:spPr>
          <a:xfrm>
            <a:off x="0" y="0"/>
            <a:ext cx="8704263" cy="504371"/>
          </a:xfrm>
          <a:prstGeom prst="rect">
            <a:avLst/>
          </a:prstGeom>
          <a:solidFill>
            <a:srgbClr val="DCE7F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85" dirty="0">
              <a:effectLst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F3AD1E-FD0C-8B42-A8CE-6F372B77C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2535" y="83620"/>
            <a:ext cx="1872273" cy="35196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B769E982-0875-4347-97AE-D3E6ED98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69" y="115399"/>
            <a:ext cx="7833837" cy="318934"/>
          </a:xfrm>
        </p:spPr>
        <p:txBody>
          <a:bodyPr anchor="ctr">
            <a:normAutofit/>
          </a:bodyPr>
          <a:lstStyle>
            <a:lvl1pPr algn="l">
              <a:defRPr sz="1713" b="1">
                <a:solidFill>
                  <a:schemeClr val="tx2">
                    <a:lumMod val="75000"/>
                  </a:schemeClr>
                </a:solidFill>
                <a:latin typeface="Shree Devanagari 714" panose="02000600000000000000" pitchFamily="2" charset="0"/>
                <a:cs typeface="Shree Devanagari 714" panose="020006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8444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600874-7F64-6641-854A-BF7BB06BD840}"/>
              </a:ext>
            </a:extLst>
          </p:cNvPr>
          <p:cNvSpPr/>
          <p:nvPr userDrawn="1"/>
        </p:nvSpPr>
        <p:spPr>
          <a:xfrm>
            <a:off x="0" y="0"/>
            <a:ext cx="8704263" cy="504371"/>
          </a:xfrm>
          <a:prstGeom prst="rect">
            <a:avLst/>
          </a:prstGeom>
          <a:solidFill>
            <a:srgbClr val="DCE7F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85" dirty="0">
              <a:effectLst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F3AD1E-FD0C-8B42-A8CE-6F372B77C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2535" y="83620"/>
            <a:ext cx="1872273" cy="35196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B769E982-0875-4347-97AE-D3E6ED98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69" y="115399"/>
            <a:ext cx="7833837" cy="318934"/>
          </a:xfrm>
        </p:spPr>
        <p:txBody>
          <a:bodyPr anchor="ctr">
            <a:normAutofit/>
          </a:bodyPr>
          <a:lstStyle>
            <a:lvl1pPr algn="l">
              <a:defRPr sz="1713" b="1">
                <a:solidFill>
                  <a:schemeClr val="tx2">
                    <a:lumMod val="75000"/>
                  </a:schemeClr>
                </a:solidFill>
                <a:latin typeface="Shree Devanagari 714" panose="02000600000000000000" pitchFamily="2" charset="0"/>
                <a:cs typeface="Shree Devanagari 714" panose="020006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616C68-77A9-5740-BD4A-BC2131208C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442">
            <a:off x="7829204" y="4376582"/>
            <a:ext cx="815590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3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600874-7F64-6641-854A-BF7BB06BD840}"/>
              </a:ext>
            </a:extLst>
          </p:cNvPr>
          <p:cNvSpPr/>
          <p:nvPr userDrawn="1"/>
        </p:nvSpPr>
        <p:spPr>
          <a:xfrm>
            <a:off x="0" y="0"/>
            <a:ext cx="8704263" cy="504371"/>
          </a:xfrm>
          <a:prstGeom prst="rect">
            <a:avLst/>
          </a:prstGeom>
          <a:solidFill>
            <a:srgbClr val="DCE7F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85" dirty="0">
              <a:effectLst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F3AD1E-FD0C-8B42-A8CE-6F372B77C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2535" y="83620"/>
            <a:ext cx="1872273" cy="35196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B769E982-0875-4347-97AE-D3E6ED98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69" y="115399"/>
            <a:ext cx="7833837" cy="318934"/>
          </a:xfrm>
        </p:spPr>
        <p:txBody>
          <a:bodyPr anchor="ctr">
            <a:normAutofit/>
          </a:bodyPr>
          <a:lstStyle>
            <a:lvl1pPr algn="l">
              <a:defRPr sz="1713" b="1">
                <a:solidFill>
                  <a:schemeClr val="tx2">
                    <a:lumMod val="75000"/>
                  </a:schemeClr>
                </a:solidFill>
                <a:latin typeface="Shree Devanagari 714" panose="02000600000000000000" pitchFamily="2" charset="0"/>
                <a:cs typeface="Shree Devanagari 714" panose="020006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616C68-77A9-5740-BD4A-BC2131208C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442">
            <a:off x="7829204" y="4376582"/>
            <a:ext cx="815590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8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600874-7F64-6641-854A-BF7BB06BD840}"/>
              </a:ext>
            </a:extLst>
          </p:cNvPr>
          <p:cNvSpPr/>
          <p:nvPr userDrawn="1"/>
        </p:nvSpPr>
        <p:spPr>
          <a:xfrm>
            <a:off x="0" y="0"/>
            <a:ext cx="8704263" cy="504371"/>
          </a:xfrm>
          <a:prstGeom prst="rect">
            <a:avLst/>
          </a:prstGeom>
          <a:solidFill>
            <a:srgbClr val="DCE7F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85" dirty="0">
              <a:effectLst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F3AD1E-FD0C-8B42-A8CE-6F372B77C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2535" y="83620"/>
            <a:ext cx="1872273" cy="35196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B769E982-0875-4347-97AE-D3E6ED98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69" y="115399"/>
            <a:ext cx="7833837" cy="318934"/>
          </a:xfrm>
        </p:spPr>
        <p:txBody>
          <a:bodyPr anchor="ctr">
            <a:normAutofit/>
          </a:bodyPr>
          <a:lstStyle>
            <a:lvl1pPr algn="l">
              <a:defRPr sz="1713" b="1">
                <a:solidFill>
                  <a:schemeClr val="tx2">
                    <a:lumMod val="75000"/>
                  </a:schemeClr>
                </a:solidFill>
                <a:latin typeface="Shree Devanagari 714" panose="02000600000000000000" pitchFamily="2" charset="0"/>
                <a:cs typeface="Shree Devanagari 714" panose="020006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616C68-77A9-5740-BD4A-BC2131208C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442">
            <a:off x="7829204" y="4376582"/>
            <a:ext cx="815590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0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600874-7F64-6641-854A-BF7BB06BD840}"/>
              </a:ext>
            </a:extLst>
          </p:cNvPr>
          <p:cNvSpPr/>
          <p:nvPr userDrawn="1"/>
        </p:nvSpPr>
        <p:spPr>
          <a:xfrm>
            <a:off x="0" y="0"/>
            <a:ext cx="8704263" cy="504371"/>
          </a:xfrm>
          <a:prstGeom prst="rect">
            <a:avLst/>
          </a:prstGeom>
          <a:solidFill>
            <a:srgbClr val="DCE7F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85" dirty="0">
              <a:effectLst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F3AD1E-FD0C-8B42-A8CE-6F372B77C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2535" y="83620"/>
            <a:ext cx="1872273" cy="35196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B769E982-0875-4347-97AE-D3E6ED98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69" y="115399"/>
            <a:ext cx="7833837" cy="318934"/>
          </a:xfrm>
        </p:spPr>
        <p:txBody>
          <a:bodyPr anchor="ctr">
            <a:normAutofit/>
          </a:bodyPr>
          <a:lstStyle>
            <a:lvl1pPr algn="l">
              <a:defRPr sz="1713" b="1">
                <a:solidFill>
                  <a:schemeClr val="tx2">
                    <a:lumMod val="75000"/>
                  </a:schemeClr>
                </a:solidFill>
                <a:latin typeface="Shree Devanagari 714" panose="02000600000000000000" pitchFamily="2" charset="0"/>
                <a:cs typeface="Shree Devanagari 714" panose="020006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616C68-77A9-5740-BD4A-BC2131208C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9442">
            <a:off x="7829204" y="4376582"/>
            <a:ext cx="815590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06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98418" y="260659"/>
            <a:ext cx="7507427" cy="946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598418" y="1303293"/>
            <a:ext cx="7507427" cy="3106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98418" y="4537728"/>
            <a:ext cx="1958459" cy="260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D7BFB-7010-4B7E-8F6D-5DE05CFDCFE5}" type="datetimeFigureOut">
              <a:rPr lang="fr-FR" smtClean="0"/>
              <a:t>23/05/2023</a:t>
            </a:fld>
            <a:endParaRPr lang="fr-FR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83287" y="4537728"/>
            <a:ext cx="2937689" cy="260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7386" y="4537728"/>
            <a:ext cx="1958459" cy="260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A8C67-E8C2-43CF-83F3-845B7249D871}" type="slidenum">
              <a:rPr lang="fr-FR" smtClean="0"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8704263" cy="4895850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689932"/>
            <a:ext cx="8704265" cy="4108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655" y="61877"/>
            <a:ext cx="1132356" cy="56617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27" y="-140001"/>
            <a:ext cx="1370276" cy="96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92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iming>
    <p:tnLst>
      <p:par>
        <p:cTn id="1" dur="indefinite" restart="never" nodeType="tmRoot"/>
      </p:par>
    </p:tnLst>
  </p:timing>
  <p:txStyles>
    <p:titleStyle>
      <a:lvl1pPr algn="ctr" defTabSz="652790" rtl="0" eaLnBrk="1" latinLnBrk="0" hangingPunct="1">
        <a:lnSpc>
          <a:spcPct val="90000"/>
        </a:lnSpc>
        <a:spcBef>
          <a:spcPct val="0"/>
        </a:spcBef>
        <a:buNone/>
        <a:defRPr sz="1999" b="1" kern="1200">
          <a:solidFill>
            <a:srgbClr val="014495"/>
          </a:solidFill>
          <a:latin typeface="+mn-lt"/>
          <a:ea typeface="+mj-ea"/>
          <a:cs typeface="+mj-cs"/>
        </a:defRPr>
      </a:lvl1pPr>
    </p:titleStyle>
    <p:bodyStyle>
      <a:lvl1pPr marL="163198" indent="-163198" algn="l" defTabSz="652790" rtl="0" eaLnBrk="1" latinLnBrk="0" hangingPunct="1">
        <a:lnSpc>
          <a:spcPct val="90000"/>
        </a:lnSpc>
        <a:spcBef>
          <a:spcPts val="714"/>
        </a:spcBef>
        <a:buSzPct val="50000"/>
        <a:buFont typeface="Wingdings 2" panose="05020102010507070707" pitchFamily="18" charset="2"/>
        <a:buChar char=""/>
        <a:defRPr sz="1999" kern="1200">
          <a:solidFill>
            <a:schemeClr val="tx1"/>
          </a:solidFill>
          <a:latin typeface="+mj-lt"/>
          <a:ea typeface="+mn-ea"/>
          <a:cs typeface="+mn-cs"/>
        </a:defRPr>
      </a:lvl1pPr>
      <a:lvl2pPr marL="489593" indent="-163198" algn="l" defTabSz="652790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713" kern="1200">
          <a:solidFill>
            <a:schemeClr val="tx1"/>
          </a:solidFill>
          <a:latin typeface="+mj-lt"/>
          <a:ea typeface="+mn-ea"/>
          <a:cs typeface="+mn-cs"/>
        </a:defRPr>
      </a:lvl2pPr>
      <a:lvl3pPr marL="815988" indent="-163198" algn="l" defTabSz="652790" rtl="0" eaLnBrk="1" latinLnBrk="0" hangingPunct="1">
        <a:lnSpc>
          <a:spcPct val="90000"/>
        </a:lnSpc>
        <a:spcBef>
          <a:spcPts val="357"/>
        </a:spcBef>
        <a:buFont typeface="Calibri" panose="020F0502020204030204" pitchFamily="34" charset="0"/>
        <a:buChar char="–"/>
        <a:defRPr sz="1428" kern="1200">
          <a:solidFill>
            <a:schemeClr val="tx1"/>
          </a:solidFill>
          <a:latin typeface="+mj-lt"/>
          <a:ea typeface="+mn-ea"/>
          <a:cs typeface="+mn-cs"/>
        </a:defRPr>
      </a:lvl3pPr>
      <a:lvl4pPr marL="1142383" indent="-163198" algn="l" defTabSz="652790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5" kern="1200">
          <a:solidFill>
            <a:schemeClr val="tx1"/>
          </a:solidFill>
          <a:latin typeface="+mj-lt"/>
          <a:ea typeface="+mn-ea"/>
          <a:cs typeface="+mn-cs"/>
        </a:defRPr>
      </a:lvl4pPr>
      <a:lvl5pPr marL="1468778" indent="-163198" algn="l" defTabSz="652790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5" kern="1200">
          <a:solidFill>
            <a:schemeClr val="tx1"/>
          </a:solidFill>
          <a:latin typeface="+mj-lt"/>
          <a:ea typeface="+mn-ea"/>
          <a:cs typeface="+mn-cs"/>
        </a:defRPr>
      </a:lvl5pPr>
      <a:lvl6pPr marL="1795173" indent="-163198" algn="l" defTabSz="652790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5" kern="1200">
          <a:solidFill>
            <a:schemeClr val="tx1"/>
          </a:solidFill>
          <a:latin typeface="+mn-lt"/>
          <a:ea typeface="+mn-ea"/>
          <a:cs typeface="+mn-cs"/>
        </a:defRPr>
      </a:lvl6pPr>
      <a:lvl7pPr marL="2121568" indent="-163198" algn="l" defTabSz="652790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5" kern="1200">
          <a:solidFill>
            <a:schemeClr val="tx1"/>
          </a:solidFill>
          <a:latin typeface="+mn-lt"/>
          <a:ea typeface="+mn-ea"/>
          <a:cs typeface="+mn-cs"/>
        </a:defRPr>
      </a:lvl7pPr>
      <a:lvl8pPr marL="2447963" indent="-163198" algn="l" defTabSz="652790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5" kern="1200">
          <a:solidFill>
            <a:schemeClr val="tx1"/>
          </a:solidFill>
          <a:latin typeface="+mn-lt"/>
          <a:ea typeface="+mn-ea"/>
          <a:cs typeface="+mn-cs"/>
        </a:defRPr>
      </a:lvl8pPr>
      <a:lvl9pPr marL="2774358" indent="-163198" algn="l" defTabSz="652790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1pPr>
      <a:lvl2pPr marL="326395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2pPr>
      <a:lvl3pPr marL="65279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3pPr>
      <a:lvl4pPr marL="979185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4pPr>
      <a:lvl5pPr marL="130558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5pPr>
      <a:lvl6pPr marL="1631975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6pPr>
      <a:lvl7pPr marL="195837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7pPr>
      <a:lvl8pPr marL="2284766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8pPr>
      <a:lvl9pPr marL="2611161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5180"/>
            <a:ext cx="8704263" cy="5231029"/>
          </a:xfrm>
          <a:prstGeom prst="rect">
            <a:avLst/>
          </a:prstGeom>
        </p:spPr>
      </p:pic>
      <p:cxnSp>
        <p:nvCxnSpPr>
          <p:cNvPr id="26" name="Connecteur droit 25"/>
          <p:cNvCxnSpPr/>
          <p:nvPr/>
        </p:nvCxnSpPr>
        <p:spPr>
          <a:xfrm flipH="1">
            <a:off x="895138" y="1833651"/>
            <a:ext cx="4022" cy="1990607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H="1">
            <a:off x="3427221" y="1631838"/>
            <a:ext cx="17019" cy="2392475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H="1">
            <a:off x="6079042" y="1631838"/>
            <a:ext cx="1718" cy="219242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2950"/>
          <a:stretch/>
        </p:blipFill>
        <p:spPr>
          <a:xfrm>
            <a:off x="172758" y="2403417"/>
            <a:ext cx="1367390" cy="1076180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1294225" y="2677760"/>
            <a:ext cx="1661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chemeClr val="bg1"/>
                </a:solidFill>
              </a:rPr>
              <a:t>Lutter</a:t>
            </a:r>
            <a:r>
              <a:rPr lang="fr-FR" sz="1000" dirty="0" smtClean="0">
                <a:solidFill>
                  <a:schemeClr val="bg1"/>
                </a:solidFill>
              </a:rPr>
              <a:t> </a:t>
            </a:r>
            <a:r>
              <a:rPr lang="fr-FR" sz="1000" dirty="0">
                <a:solidFill>
                  <a:schemeClr val="bg1"/>
                </a:solidFill>
              </a:rPr>
              <a:t>contre </a:t>
            </a:r>
            <a:r>
              <a:rPr lang="fr-FR" sz="1000" dirty="0" smtClean="0">
                <a:solidFill>
                  <a:schemeClr val="bg1"/>
                </a:solidFill>
              </a:rPr>
              <a:t>toutes les formes d’exclusion et </a:t>
            </a:r>
            <a:r>
              <a:rPr lang="fr-FR" sz="1000" dirty="0">
                <a:solidFill>
                  <a:schemeClr val="bg1"/>
                </a:solidFill>
              </a:rPr>
              <a:t>de discrimination</a:t>
            </a:r>
            <a:endParaRPr lang="fr-FR" sz="500" dirty="0">
              <a:solidFill>
                <a:schemeClr val="bg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288971" y="3747314"/>
            <a:ext cx="1733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Accompagner </a:t>
            </a:r>
            <a:r>
              <a:rPr lang="fr-FR" sz="1000" dirty="0" smtClean="0">
                <a:solidFill>
                  <a:schemeClr val="bg1"/>
                </a:solidFill>
              </a:rPr>
              <a:t>les acteurs </a:t>
            </a:r>
            <a:r>
              <a:rPr lang="fr-FR" sz="1000" dirty="0">
                <a:solidFill>
                  <a:schemeClr val="bg1"/>
                </a:solidFill>
              </a:rPr>
              <a:t>de la </a:t>
            </a:r>
            <a:r>
              <a:rPr lang="fr-FR" sz="1000" dirty="0" smtClean="0">
                <a:solidFill>
                  <a:schemeClr val="bg1"/>
                </a:solidFill>
              </a:rPr>
              <a:t>transition et </a:t>
            </a:r>
            <a:r>
              <a:rPr lang="fr-FR" sz="1000" dirty="0">
                <a:solidFill>
                  <a:schemeClr val="bg1"/>
                </a:solidFill>
              </a:rPr>
              <a:t>du </a:t>
            </a:r>
            <a:r>
              <a:rPr lang="fr-FR" sz="1000" dirty="0" smtClean="0">
                <a:solidFill>
                  <a:schemeClr val="bg1"/>
                </a:solidFill>
              </a:rPr>
              <a:t>bien-vivre ensemble </a:t>
            </a:r>
            <a:r>
              <a:rPr lang="fr-FR" sz="1000" dirty="0">
                <a:solidFill>
                  <a:schemeClr val="bg1"/>
                </a:solidFill>
              </a:rPr>
              <a:t>du territoire</a:t>
            </a:r>
            <a:endParaRPr lang="fr-FR" sz="500" dirty="0">
              <a:solidFill>
                <a:schemeClr val="bg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891228" y="2671134"/>
            <a:ext cx="16016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Faciliter</a:t>
            </a:r>
            <a:r>
              <a:rPr lang="fr-FR" sz="1000" dirty="0">
                <a:solidFill>
                  <a:schemeClr val="bg1"/>
                </a:solidFill>
              </a:rPr>
              <a:t> </a:t>
            </a:r>
            <a:r>
              <a:rPr lang="fr-FR" sz="1000" dirty="0" smtClean="0">
                <a:solidFill>
                  <a:schemeClr val="bg1"/>
                </a:solidFill>
              </a:rPr>
              <a:t>la </a:t>
            </a:r>
            <a:r>
              <a:rPr lang="fr-FR" sz="1000" dirty="0" err="1" smtClean="0">
                <a:solidFill>
                  <a:schemeClr val="bg1"/>
                </a:solidFill>
              </a:rPr>
              <a:t>co</a:t>
            </a:r>
            <a:r>
              <a:rPr lang="fr-FR" sz="1000" dirty="0" smtClean="0">
                <a:solidFill>
                  <a:schemeClr val="bg1"/>
                </a:solidFill>
              </a:rPr>
              <a:t>-construction </a:t>
            </a:r>
            <a:r>
              <a:rPr lang="fr-FR" sz="1000" dirty="0">
                <a:solidFill>
                  <a:schemeClr val="bg1"/>
                </a:solidFill>
              </a:rPr>
              <a:t>en </a:t>
            </a:r>
            <a:r>
              <a:rPr lang="fr-FR" sz="1000" dirty="0" smtClean="0">
                <a:solidFill>
                  <a:schemeClr val="bg1"/>
                </a:solidFill>
              </a:rPr>
              <a:t>lien avec notre gouvernance mutualiste</a:t>
            </a: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891227" y="3824258"/>
            <a:ext cx="1690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Faciliter</a:t>
            </a:r>
            <a:r>
              <a:rPr lang="fr-FR" sz="1000" dirty="0">
                <a:solidFill>
                  <a:schemeClr val="bg1"/>
                </a:solidFill>
              </a:rPr>
              <a:t> la prise </a:t>
            </a:r>
            <a:r>
              <a:rPr lang="fr-FR" sz="1000" dirty="0" smtClean="0">
                <a:solidFill>
                  <a:schemeClr val="bg1"/>
                </a:solidFill>
              </a:rPr>
              <a:t>de décision </a:t>
            </a:r>
            <a:r>
              <a:rPr lang="fr-FR" sz="1000" dirty="0">
                <a:solidFill>
                  <a:schemeClr val="bg1"/>
                </a:solidFill>
              </a:rPr>
              <a:t>au plus </a:t>
            </a:r>
            <a:r>
              <a:rPr lang="fr-FR" sz="1000" dirty="0" smtClean="0">
                <a:solidFill>
                  <a:schemeClr val="bg1"/>
                </a:solidFill>
              </a:rPr>
              <a:t>près des </a:t>
            </a:r>
            <a:r>
              <a:rPr lang="fr-FR" sz="1000" dirty="0">
                <a:solidFill>
                  <a:schemeClr val="bg1"/>
                </a:solidFill>
              </a:rPr>
              <a:t>territoires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6517733" y="2671134"/>
            <a:ext cx="1877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Accompagner</a:t>
            </a:r>
            <a:r>
              <a:rPr lang="fr-FR" sz="1000" dirty="0">
                <a:solidFill>
                  <a:schemeClr val="bg1"/>
                </a:solidFill>
              </a:rPr>
              <a:t> </a:t>
            </a:r>
            <a:r>
              <a:rPr lang="fr-FR" sz="1000" dirty="0" smtClean="0">
                <a:solidFill>
                  <a:schemeClr val="bg1"/>
                </a:solidFill>
              </a:rPr>
              <a:t>le développement des sièges </a:t>
            </a:r>
            <a:r>
              <a:rPr lang="fr-FR" sz="1000" dirty="0">
                <a:solidFill>
                  <a:schemeClr val="bg1"/>
                </a:solidFill>
              </a:rPr>
              <a:t>de </a:t>
            </a:r>
            <a:r>
              <a:rPr lang="fr-FR" sz="1000" dirty="0" smtClean="0">
                <a:solidFill>
                  <a:schemeClr val="bg1"/>
                </a:solidFill>
              </a:rPr>
              <a:t>décision et </a:t>
            </a:r>
            <a:r>
              <a:rPr lang="fr-FR" sz="1000" dirty="0">
                <a:solidFill>
                  <a:schemeClr val="bg1"/>
                </a:solidFill>
              </a:rPr>
              <a:t>de l’emploi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517733" y="3824258"/>
            <a:ext cx="1764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Contribuer</a:t>
            </a:r>
            <a:r>
              <a:rPr lang="fr-FR" sz="1000" dirty="0">
                <a:solidFill>
                  <a:schemeClr val="bg1"/>
                </a:solidFill>
              </a:rPr>
              <a:t> à </a:t>
            </a:r>
            <a:r>
              <a:rPr lang="fr-FR" sz="1000" dirty="0" smtClean="0">
                <a:solidFill>
                  <a:schemeClr val="bg1"/>
                </a:solidFill>
              </a:rPr>
              <a:t>une économie plus vertueuse </a:t>
            </a:r>
            <a:r>
              <a:rPr lang="fr-FR" sz="1000" dirty="0">
                <a:solidFill>
                  <a:schemeClr val="bg1"/>
                </a:solidFill>
              </a:rPr>
              <a:t>et </a:t>
            </a:r>
            <a:r>
              <a:rPr lang="fr-FR" sz="1000" dirty="0" smtClean="0">
                <a:solidFill>
                  <a:schemeClr val="bg1"/>
                </a:solidFill>
              </a:rPr>
              <a:t>plus durable</a:t>
            </a:r>
            <a:endParaRPr lang="fr-FR" sz="1000" dirty="0">
              <a:solidFill>
                <a:schemeClr val="bg1"/>
              </a:solidFill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2" r="65519"/>
          <a:stretch/>
        </p:blipFill>
        <p:spPr>
          <a:xfrm>
            <a:off x="199399" y="3479597"/>
            <a:ext cx="1391478" cy="1076180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4" r="49823"/>
          <a:stretch/>
        </p:blipFill>
        <p:spPr>
          <a:xfrm>
            <a:off x="2751360" y="2403417"/>
            <a:ext cx="1351722" cy="1076180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7" r="33183"/>
          <a:stretch/>
        </p:blipFill>
        <p:spPr>
          <a:xfrm>
            <a:off x="2773428" y="3479597"/>
            <a:ext cx="1318591" cy="1076180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3" r="16692"/>
          <a:stretch/>
        </p:blipFill>
        <p:spPr>
          <a:xfrm>
            <a:off x="5406395" y="2403417"/>
            <a:ext cx="1331844" cy="1076180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02" r="-459"/>
          <a:stretch/>
        </p:blipFill>
        <p:spPr>
          <a:xfrm>
            <a:off x="5470678" y="3479597"/>
            <a:ext cx="1311965" cy="1076180"/>
          </a:xfrm>
          <a:prstGeom prst="rect">
            <a:avLst/>
          </a:prstGeom>
        </p:spPr>
      </p:pic>
      <p:grpSp>
        <p:nvGrpSpPr>
          <p:cNvPr id="41" name="Groupe 40"/>
          <p:cNvGrpSpPr/>
          <p:nvPr/>
        </p:nvGrpSpPr>
        <p:grpSpPr>
          <a:xfrm>
            <a:off x="432229" y="1352219"/>
            <a:ext cx="1965866" cy="964396"/>
            <a:chOff x="2597021" y="1259041"/>
            <a:chExt cx="4641834" cy="2277145"/>
          </a:xfrm>
        </p:grpSpPr>
        <p:pic>
          <p:nvPicPr>
            <p:cNvPr id="42" name="Imag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021" y="1259041"/>
              <a:ext cx="2186056" cy="2277145"/>
            </a:xfrm>
            <a:prstGeom prst="rect">
              <a:avLst/>
            </a:prstGeom>
          </p:spPr>
        </p:pic>
        <p:sp>
          <p:nvSpPr>
            <p:cNvPr id="43" name="ZoneTexte 42"/>
            <p:cNvSpPr txBox="1"/>
            <p:nvPr/>
          </p:nvSpPr>
          <p:spPr>
            <a:xfrm>
              <a:off x="3928095" y="2063436"/>
              <a:ext cx="3310760" cy="726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HUMAIN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2971132" y="1345396"/>
            <a:ext cx="2454016" cy="971219"/>
            <a:chOff x="3876600" y="1453602"/>
            <a:chExt cx="5329016" cy="2109050"/>
          </a:xfrm>
        </p:grpSpPr>
        <p:pic>
          <p:nvPicPr>
            <p:cNvPr id="45" name="Image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6600" y="1453602"/>
              <a:ext cx="2024685" cy="2109050"/>
            </a:xfrm>
            <a:prstGeom prst="rect">
              <a:avLst/>
            </a:prstGeom>
          </p:spPr>
        </p:pic>
        <p:sp>
          <p:nvSpPr>
            <p:cNvPr id="46" name="ZoneTexte 45"/>
            <p:cNvSpPr txBox="1"/>
            <p:nvPr/>
          </p:nvSpPr>
          <p:spPr>
            <a:xfrm>
              <a:off x="4778670" y="2189573"/>
              <a:ext cx="4426946" cy="668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CONFIANCE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5635216" y="1363653"/>
            <a:ext cx="2887357" cy="941528"/>
            <a:chOff x="5330777" y="1430392"/>
            <a:chExt cx="6270033" cy="2044575"/>
          </a:xfrm>
        </p:grpSpPr>
        <p:pic>
          <p:nvPicPr>
            <p:cNvPr id="48" name="Image 4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0777" y="1430392"/>
              <a:ext cx="1962790" cy="2044575"/>
            </a:xfrm>
            <a:prstGeom prst="rect">
              <a:avLst/>
            </a:prstGeom>
          </p:spPr>
        </p:pic>
        <p:sp>
          <p:nvSpPr>
            <p:cNvPr id="49" name="ZoneTexte 48"/>
            <p:cNvSpPr txBox="1"/>
            <p:nvPr/>
          </p:nvSpPr>
          <p:spPr>
            <a:xfrm>
              <a:off x="6049153" y="2012769"/>
              <a:ext cx="5551657" cy="668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RESPONSABILITÉ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2369695" y="196766"/>
            <a:ext cx="372800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52790"/>
            <a:r>
              <a:rPr lang="fr-FR" sz="2800" dirty="0" smtClean="0">
                <a:solidFill>
                  <a:prstClr val="white"/>
                </a:solidFill>
                <a:latin typeface="Calibri Light" panose="020F0302020204030204" pitchFamily="34" charset="0"/>
                <a:ea typeface="Malgun Gothic Semilight" panose="020B0502040204020203" pitchFamily="34" charset="-128"/>
                <a:cs typeface="Calibri Light" panose="020F0302020204030204" pitchFamily="34" charset="0"/>
              </a:rPr>
              <a:t>LES ENGAGEMENTS </a:t>
            </a:r>
            <a:r>
              <a:rPr lang="fr-FR" sz="2800" b="1" dirty="0" smtClean="0">
                <a:solidFill>
                  <a:prstClr val="white"/>
                </a:solidFill>
                <a:ea typeface="Malgun Gothic Semilight" panose="020B0502040204020203" pitchFamily="34" charset="-128"/>
                <a:cs typeface="Calibri Light" panose="020F0302020204030204" pitchFamily="34" charset="0"/>
              </a:rPr>
              <a:t>RSE </a:t>
            </a:r>
            <a:br>
              <a:rPr lang="fr-FR" sz="2800" b="1" dirty="0" smtClean="0">
                <a:solidFill>
                  <a:prstClr val="white"/>
                </a:solidFill>
                <a:ea typeface="Malgun Gothic Semilight" panose="020B0502040204020203" pitchFamily="34" charset="-128"/>
                <a:cs typeface="Calibri Light" panose="020F0302020204030204" pitchFamily="34" charset="0"/>
              </a:rPr>
            </a:br>
            <a:r>
              <a:rPr lang="fr-FR" sz="2800" b="1" dirty="0" smtClean="0">
                <a:solidFill>
                  <a:prstClr val="white"/>
                </a:solidFill>
                <a:ea typeface="Malgun Gothic Semilight" panose="020B0502040204020203" pitchFamily="34" charset="-128"/>
                <a:cs typeface="Calibri Light" panose="020F0302020204030204" pitchFamily="34" charset="0"/>
              </a:rPr>
              <a:t>du Crédit Mutuel Océan</a:t>
            </a:r>
            <a:endParaRPr lang="fr-FR" sz="2800" b="1" dirty="0">
              <a:solidFill>
                <a:prstClr val="white"/>
              </a:solidFill>
              <a:ea typeface="Malgun Gothic Semilight" panose="020B0502040204020203" pitchFamily="34" charset="-128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66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65" y="-13252"/>
            <a:ext cx="8703733" cy="7022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52790"/>
            <a:r>
              <a:rPr lang="fr-FR" sz="2284" dirty="0" smtClean="0">
                <a:solidFill>
                  <a:prstClr val="white"/>
                </a:solidFill>
                <a:latin typeface="Calibri Light" panose="020F0302020204030204" pitchFamily="34" charset="0"/>
                <a:ea typeface="Malgun Gothic Semilight" panose="020B0502040204020203" pitchFamily="34" charset="-128"/>
                <a:cs typeface="Calibri Light" panose="020F0302020204030204" pitchFamily="34" charset="0"/>
              </a:rPr>
              <a:t>NOS 12 ORIENTATIONS </a:t>
            </a:r>
            <a:r>
              <a:rPr lang="fr-FR" sz="2284" b="1" dirty="0" smtClean="0">
                <a:solidFill>
                  <a:prstClr val="white"/>
                </a:solidFill>
                <a:ea typeface="Malgun Gothic Semilight" panose="020B0502040204020203" pitchFamily="34" charset="-128"/>
                <a:cs typeface="Calibri Light" panose="020F0302020204030204" pitchFamily="34" charset="0"/>
              </a:rPr>
              <a:t>RSE</a:t>
            </a:r>
            <a:endParaRPr lang="fr-FR" sz="2284" b="1" dirty="0">
              <a:solidFill>
                <a:prstClr val="white"/>
              </a:solidFill>
              <a:ea typeface="Malgun Gothic Semilight" panose="020B0502040204020203" pitchFamily="34" charset="-128"/>
              <a:cs typeface="Calibri Light" panose="020F030202020403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/>
          </p:nvPr>
        </p:nvGraphicFramePr>
        <p:xfrm>
          <a:off x="611084" y="1076830"/>
          <a:ext cx="7735396" cy="3398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5396">
                  <a:extLst>
                    <a:ext uri="{9D8B030D-6E8A-4147-A177-3AD203B41FA5}">
                      <a16:colId xmlns:a16="http://schemas.microsoft.com/office/drawing/2014/main" val="3218407070"/>
                    </a:ext>
                  </a:extLst>
                </a:gridCol>
              </a:tblGrid>
              <a:tr h="228596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solidFill>
                            <a:schemeClr val="bg1"/>
                          </a:solidFill>
                        </a:rPr>
                        <a:t>E1.</a:t>
                      </a:r>
                      <a:r>
                        <a:rPr lang="fr-FR" sz="900" b="1" baseline="0" dirty="0" smtClean="0">
                          <a:solidFill>
                            <a:schemeClr val="bg1"/>
                          </a:solidFill>
                        </a:rPr>
                        <a:t> Nous luttons contre toutes les formes d’exclusion et de discrimination</a:t>
                      </a:r>
                      <a:endParaRPr lang="fr-FR" sz="9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72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136464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fr-FR" sz="800" b="1" dirty="0" smtClean="0">
                          <a:solidFill>
                            <a:srgbClr val="101C67"/>
                          </a:solidFill>
                        </a:rPr>
                        <a:t>1.1. </a:t>
                      </a:r>
                      <a:r>
                        <a:rPr lang="fr-FR" sz="800" dirty="0" smtClean="0">
                          <a:solidFill>
                            <a:srgbClr val="101C67"/>
                          </a:solidFill>
                        </a:rPr>
                        <a:t>Aider</a:t>
                      </a:r>
                      <a:r>
                        <a:rPr lang="fr-FR" sz="800" baseline="0" dirty="0" smtClean="0">
                          <a:solidFill>
                            <a:srgbClr val="101C67"/>
                          </a:solidFill>
                        </a:rPr>
                        <a:t> les plus démunis en s’appuyant sur des dispositifs adaptés (interne et externe)</a:t>
                      </a:r>
                      <a:endParaRPr lang="fr-FR" sz="800" dirty="0" smtClean="0">
                        <a:solidFill>
                          <a:srgbClr val="101C67"/>
                        </a:solidFill>
                      </a:endParaRPr>
                    </a:p>
                    <a:p>
                      <a:r>
                        <a:rPr lang="fr-FR" sz="800" b="1" dirty="0" smtClean="0">
                          <a:solidFill>
                            <a:srgbClr val="101C67"/>
                          </a:solidFill>
                        </a:rPr>
                        <a:t>1.2.</a:t>
                      </a:r>
                      <a:r>
                        <a:rPr lang="fr-FR" sz="800" dirty="0" smtClean="0">
                          <a:solidFill>
                            <a:srgbClr val="101C67"/>
                          </a:solidFill>
                        </a:rPr>
                        <a:t> Accompagner et former au numérique les acteurs internes et externes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925362"/>
                  </a:ext>
                </a:extLst>
              </a:tr>
              <a:tr h="244284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E2. Nous accompagnons les acteurs de la transition et du bien-vivre ensemble du territoire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72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746654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2.1. 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Accompagner activement et fédérer les acteurs locaux dans des actions au service de la transition et du bien-vivre ensemble</a:t>
                      </a:r>
                    </a:p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2.2.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Favoriser l’accès au logement à tous en travaillant l’intergénérationnel, les situations de changement de vie au service du bien-vivre ensemble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113175"/>
                  </a:ext>
                </a:extLst>
              </a:tr>
              <a:tr h="222773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E3. Nous facilitons en toutes circonstances la </a:t>
                      </a:r>
                      <a:r>
                        <a:rPr kumimoji="0" lang="fr-FR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-construction, avec toutes les parties prenantes en lien avec notre gouvernance mutualiste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C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148181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3.1. 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Dialoguer et s’engager avec tous les acteurs locaux (réseaux, collectivités locales, associations, etc…) pour développer le territoire et </a:t>
                      </a:r>
                      <a:r>
                        <a:rPr kumimoji="0" lang="fr-FR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-construire l’avenir</a:t>
                      </a:r>
                    </a:p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3.2.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Sensibiliser (conseil) et accompagner les clients et les communes à s‘engager pour des projets environnementaux et le développement des structures médico-sociales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684843"/>
                  </a:ext>
                </a:extLst>
              </a:tr>
              <a:tr h="219187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E4. Nous facilitons la prise de décision au plus près des territoires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C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13322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4.1. 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Maintenir le maillage des agences avec autonomie décentralisée et conseiller dédié</a:t>
                      </a:r>
                    </a:p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4.2.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Former les salariés et les élus pour être utiles aux habitants de chaque territoire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37673"/>
                  </a:ext>
                </a:extLst>
              </a:tr>
              <a:tr h="225911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E5. Nous accompagnons le développement des sièges de décision et de l’emploi dans tous les secteurs d’activité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83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068785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5.1. 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Accompagner la création, le développement, l’innovation, la transmission des projets par l’accompagnement expert et la mise en relation</a:t>
                      </a:r>
                    </a:p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5.2.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Faciliter l’accession au logement pour les actifs de notre territoire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302603"/>
                  </a:ext>
                </a:extLst>
              </a:tr>
              <a:tr h="225911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E6. Nous contribuons activement à une économie plus vertueuse et plus durable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83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146210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6.1. 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du CMO un pôle d’excellence en matière de RSE (offre de produits « RSE », consommation énergétique, réunions thématiques et manifestations de sensibilisation, etc…)</a:t>
                      </a:r>
                    </a:p>
                    <a:p>
                      <a:pPr marL="0" marR="0" lvl="0" indent="0" algn="l" defTabSz="65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6.2.</a:t>
                      </a:r>
                      <a:r>
                        <a:rPr kumimoji="0" lang="fr-F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01C6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Valoriser les initiatives RSE vertueuses via des partages d’expérience et en favorisant le développement des circuits-courts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809826"/>
                  </a:ext>
                </a:extLst>
              </a:tr>
            </a:tbl>
          </a:graphicData>
        </a:graphic>
      </p:graphicFrame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2950"/>
          <a:stretch/>
        </p:blipFill>
        <p:spPr>
          <a:xfrm>
            <a:off x="48393" y="861007"/>
            <a:ext cx="817727" cy="64357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2" r="65519"/>
          <a:stretch/>
        </p:blipFill>
        <p:spPr>
          <a:xfrm>
            <a:off x="62143" y="1438520"/>
            <a:ext cx="832132" cy="64357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4" r="49823"/>
          <a:stretch/>
        </p:blipFill>
        <p:spPr>
          <a:xfrm>
            <a:off x="48393" y="2002740"/>
            <a:ext cx="808357" cy="643577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7" r="33183"/>
          <a:stretch/>
        </p:blipFill>
        <p:spPr>
          <a:xfrm>
            <a:off x="68206" y="2573377"/>
            <a:ext cx="788544" cy="643577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3" r="16692"/>
          <a:stretch/>
        </p:blipFill>
        <p:spPr>
          <a:xfrm>
            <a:off x="53405" y="3144015"/>
            <a:ext cx="796470" cy="643578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02" r="-459"/>
          <a:stretch/>
        </p:blipFill>
        <p:spPr>
          <a:xfrm>
            <a:off x="88447" y="3703832"/>
            <a:ext cx="784582" cy="64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8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4_Thème Office">
  <a:themeElements>
    <a:clrScheme name="Personnalisé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DB3E2"/>
      </a:accent1>
      <a:accent2>
        <a:srgbClr val="AB73D5"/>
      </a:accent2>
      <a:accent3>
        <a:srgbClr val="1F497D"/>
      </a:accent3>
      <a:accent4>
        <a:srgbClr val="FFC000"/>
      </a:accent4>
      <a:accent5>
        <a:srgbClr val="CB2363"/>
      </a:accent5>
      <a:accent6>
        <a:srgbClr val="1F497D"/>
      </a:accent6>
      <a:hlink>
        <a:srgbClr val="3F3F3F"/>
      </a:hlink>
      <a:folHlink>
        <a:srgbClr val="3F3F3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b="1" cap="all" dirty="0" smtClean="0">
            <a:solidFill>
              <a:srgbClr val="014495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MT-Modèle présentation Powerpoint" id="{4B45D2A1-BED1-4B24-894F-AC7CC693E2F2}" vid="{3255FDD1-FE82-47E4-8E06-CA2B1AAA911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29730</TotalTime>
  <Words>406</Words>
  <Application>Microsoft Office PowerPoint</Application>
  <PresentationFormat>Personnalisé</PresentationFormat>
  <Paragraphs>29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Malgun Gothic Semilight</vt:lpstr>
      <vt:lpstr>Arial</vt:lpstr>
      <vt:lpstr>Calibri</vt:lpstr>
      <vt:lpstr>Calibri Light</vt:lpstr>
      <vt:lpstr>Shree Devanagari 714</vt:lpstr>
      <vt:lpstr>Wingdings 2</vt:lpstr>
      <vt:lpstr>4_Thème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BRUEL Séverine</dc:creator>
  <cp:lastModifiedBy>RAUD Nathalie</cp:lastModifiedBy>
  <cp:revision>549</cp:revision>
  <cp:lastPrinted>2023-02-27T09:33:28Z</cp:lastPrinted>
  <dcterms:created xsi:type="dcterms:W3CDTF">2022-04-14T19:34:49Z</dcterms:created>
  <dcterms:modified xsi:type="dcterms:W3CDTF">2023-05-23T14:06:31Z</dcterms:modified>
</cp:coreProperties>
</file>