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7" r:id="rId3"/>
    <p:sldId id="374" r:id="rId4"/>
    <p:sldId id="375" r:id="rId5"/>
    <p:sldId id="383" r:id="rId6"/>
    <p:sldId id="377" r:id="rId7"/>
    <p:sldId id="378" r:id="rId8"/>
    <p:sldId id="380" r:id="rId9"/>
    <p:sldId id="379" r:id="rId10"/>
    <p:sldId id="381" r:id="rId11"/>
    <p:sldId id="382" r:id="rId12"/>
    <p:sldId id="385" r:id="rId13"/>
    <p:sldId id="386" r:id="rId14"/>
    <p:sldId id="388" r:id="rId15"/>
    <p:sldId id="38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D0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69445-1469-4DEF-AB09-A692F5AFDCC1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2EE77-2C1A-41F8-94E1-6141CAB026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72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</a:rPr>
              <a:t>Notre projet pour les 3 ans à venir s’appuie :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>sur un </a:t>
            </a:r>
            <a:r>
              <a:rPr lang="fr-FR" sz="1200" b="1" dirty="0">
                <a:solidFill>
                  <a:schemeClr val="bg1"/>
                </a:solidFill>
              </a:rPr>
              <a:t>socle solide </a:t>
            </a:r>
            <a:r>
              <a:rPr lang="fr-FR" sz="1200" dirty="0">
                <a:solidFill>
                  <a:schemeClr val="bg1"/>
                </a:solidFill>
              </a:rPr>
              <a:t>qui nous a permis de traverser les </a:t>
            </a:r>
            <a:r>
              <a:rPr lang="fr-FR" sz="1200" b="1" dirty="0">
                <a:solidFill>
                  <a:schemeClr val="bg1"/>
                </a:solidFill>
              </a:rPr>
              <a:t>3 dernières années </a:t>
            </a:r>
            <a:r>
              <a:rPr lang="fr-FR" sz="1200" dirty="0">
                <a:solidFill>
                  <a:schemeClr val="bg1"/>
                </a:solidFill>
              </a:rPr>
              <a:t>ou </a:t>
            </a:r>
            <a:r>
              <a:rPr lang="fr-FR" sz="1200" b="1" dirty="0">
                <a:solidFill>
                  <a:schemeClr val="bg1"/>
                </a:solidFill>
              </a:rPr>
              <a:t>rien ne s’est passé comme prévu </a:t>
            </a:r>
            <a:br>
              <a:rPr lang="fr-FR" sz="1200" b="1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>et pourtant </a:t>
            </a:r>
            <a:r>
              <a:rPr lang="fr-FR" sz="1200" b="1" dirty="0">
                <a:solidFill>
                  <a:schemeClr val="bg1"/>
                </a:solidFill>
              </a:rPr>
              <a:t>nous l’avons fait </a:t>
            </a:r>
            <a:r>
              <a:rPr lang="fr-FR" sz="1200" dirty="0">
                <a:solidFill>
                  <a:schemeClr val="bg1"/>
                </a:solidFill>
              </a:rPr>
              <a:t>tout en enrichissant notre modèle, 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>soyons conscient de</a:t>
            </a:r>
            <a:r>
              <a:rPr lang="fr-FR" sz="1200" b="1" dirty="0">
                <a:solidFill>
                  <a:schemeClr val="bg1"/>
                </a:solidFill>
              </a:rPr>
              <a:t> la force de notre modèle, de notre collectif de F et d’H engagés.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</a:rPr>
              <a:t>Nos leviers sont</a:t>
            </a:r>
            <a:r>
              <a:rPr lang="fr-FR" sz="1200" b="1" baseline="0" dirty="0">
                <a:solidFill>
                  <a:schemeClr val="bg1"/>
                </a:solidFill>
              </a:rPr>
              <a:t> réels : présentation des leviers SLIDE 5 à 8</a:t>
            </a:r>
            <a:endParaRPr lang="fr-FR" sz="1200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ACE74-E0C6-4021-B3A1-3D19D80304A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397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18B8-235B-4A99-BE71-9421D01F15F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18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18B8-235B-4A99-BE71-9421D01F15F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59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18B8-235B-4A99-BE71-9421D01F15F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76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18B8-235B-4A99-BE71-9421D01F15F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15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18B8-235B-4A99-BE71-9421D01F15F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11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18B8-235B-4A99-BE71-9421D01F15F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9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18B8-235B-4A99-BE71-9421D01F15F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86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18B8-235B-4A99-BE71-9421D01F15F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65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18B8-235B-4A99-BE71-9421D01F15F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66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80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7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63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92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21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29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70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79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48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94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87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BA2E-6B43-4613-8DB9-67F0662B1317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0EB2F-18E6-41BD-BA0C-F0453175C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6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Oa4kJ-nJvL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12" y="0"/>
            <a:ext cx="12236824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66" y="1672987"/>
            <a:ext cx="6247268" cy="28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890" y="1884164"/>
            <a:ext cx="4808851" cy="437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 rot="10800000">
            <a:off x="-3" y="0"/>
            <a:ext cx="12192001" cy="1475116"/>
          </a:xfrm>
          <a:prstGeom prst="rect">
            <a:avLst/>
          </a:prstGeom>
          <a:gradFill flip="none" rotWithShape="1">
            <a:gsLst>
              <a:gs pos="100000">
                <a:srgbClr val="E61154"/>
              </a:gs>
              <a:gs pos="69000">
                <a:srgbClr val="CF076A"/>
              </a:gs>
              <a:gs pos="38000">
                <a:srgbClr val="6F338D"/>
              </a:gs>
              <a:gs pos="0">
                <a:srgbClr val="404697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986" y="307749"/>
            <a:ext cx="1747300" cy="808735"/>
          </a:xfrm>
          <a:prstGeom prst="rect">
            <a:avLst/>
          </a:prstGeom>
        </p:spPr>
      </p:pic>
      <p:sp>
        <p:nvSpPr>
          <p:cNvPr id="7" name="Triangle isocèle 6"/>
          <p:cNvSpPr/>
          <p:nvPr/>
        </p:nvSpPr>
        <p:spPr>
          <a:xfrm rot="5400000">
            <a:off x="-129368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4"/>
          <p:cNvSpPr txBox="1">
            <a:spLocks/>
          </p:cNvSpPr>
          <p:nvPr/>
        </p:nvSpPr>
        <p:spPr>
          <a:xfrm>
            <a:off x="269528" y="434095"/>
            <a:ext cx="6658725" cy="696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tabLst>
                <a:tab pos="2598738" algn="l"/>
              </a:tabLst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/>
              </a:rPr>
              <a:t>Les déclinaisons </a:t>
            </a:r>
            <a:r>
              <a:rPr lang="fr-FR" sz="2800" dirty="0">
                <a:solidFill>
                  <a:schemeClr val="bg1"/>
                </a:solidFill>
              </a:rPr>
              <a:t>en plans d’actions :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9069" y="368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FR" sz="1000" dirty="0">
                <a:solidFill>
                  <a:prstClr val="white">
                    <a:lumMod val="75000"/>
                  </a:prstClr>
                </a:solidFill>
              </a:rPr>
              <a:t>ENSEMBLE, CONSTRUISONS DEMAIN : LES ÉLÉMENTS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399607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10800000">
            <a:off x="-9542" y="0"/>
            <a:ext cx="12201540" cy="1475116"/>
          </a:xfrm>
          <a:prstGeom prst="rect">
            <a:avLst/>
          </a:prstGeom>
          <a:gradFill flip="none" rotWithShape="1">
            <a:gsLst>
              <a:gs pos="100000">
                <a:srgbClr val="E61154"/>
              </a:gs>
              <a:gs pos="69000">
                <a:srgbClr val="CF076A"/>
              </a:gs>
              <a:gs pos="38000">
                <a:srgbClr val="6F338D"/>
              </a:gs>
              <a:gs pos="0">
                <a:srgbClr val="404697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986" y="307749"/>
            <a:ext cx="1747300" cy="808735"/>
          </a:xfrm>
          <a:prstGeom prst="rect">
            <a:avLst/>
          </a:prstGeom>
        </p:spPr>
      </p:pic>
      <p:sp>
        <p:nvSpPr>
          <p:cNvPr id="7" name="Triangle isocèle 6"/>
          <p:cNvSpPr/>
          <p:nvPr/>
        </p:nvSpPr>
        <p:spPr>
          <a:xfrm rot="5400000">
            <a:off x="-129368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4"/>
          <p:cNvSpPr txBox="1">
            <a:spLocks/>
          </p:cNvSpPr>
          <p:nvPr/>
        </p:nvSpPr>
        <p:spPr>
          <a:xfrm>
            <a:off x="269528" y="434943"/>
            <a:ext cx="6658725" cy="696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/>
              </a:rPr>
              <a:t>Les indicateurs de suivi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539" y="1910481"/>
            <a:ext cx="429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cs typeface="Arial" panose="020B0604020202020204" pitchFamily="34" charset="0"/>
              </a:rPr>
              <a:t>INDICATEURS</a:t>
            </a:r>
            <a:r>
              <a:rPr lang="fr-FR" sz="1600" b="1" dirty="0">
                <a:cs typeface="Arial" panose="020B0604020202020204" pitchFamily="34" charset="0"/>
              </a:rPr>
              <a:t> </a:t>
            </a:r>
            <a:br>
              <a:rPr lang="fr-FR" sz="1600" b="1" dirty="0">
                <a:cs typeface="Arial" panose="020B0604020202020204" pitchFamily="34" charset="0"/>
              </a:rPr>
            </a:br>
            <a:r>
              <a:rPr lang="fr-FR" sz="1600" b="1" dirty="0">
                <a:solidFill>
                  <a:srgbClr val="404697"/>
                </a:solidFill>
                <a:cs typeface="Arial" panose="020B0604020202020204" pitchFamily="34" charset="0"/>
              </a:rPr>
              <a:t>« SYMÉTRIE DES ATTENTIONS »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22" y="3050275"/>
            <a:ext cx="425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cs typeface="Arial" panose="020B0604020202020204" pitchFamily="34" charset="0"/>
              </a:rPr>
              <a:t>INDICATEURS</a:t>
            </a:r>
            <a:r>
              <a:rPr lang="fr-FR" sz="16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1600" b="1" dirty="0">
                <a:solidFill>
                  <a:srgbClr val="404697"/>
                </a:solidFill>
                <a:cs typeface="Arial" panose="020B0604020202020204" pitchFamily="34" charset="0"/>
              </a:rPr>
              <a:t>« QUALITATIFS »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576" y="4242998"/>
            <a:ext cx="4193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cs typeface="Arial" panose="020B0604020202020204" pitchFamily="34" charset="0"/>
              </a:rPr>
              <a:t>INDICATEURS</a:t>
            </a:r>
            <a:r>
              <a:rPr lang="fr-FR" sz="1600" b="1" dirty="0">
                <a:cs typeface="Arial" panose="020B0604020202020204" pitchFamily="34" charset="0"/>
              </a:rPr>
              <a:t> </a:t>
            </a:r>
            <a:br>
              <a:rPr lang="fr-FR" sz="1600" b="1" dirty="0">
                <a:cs typeface="Arial" panose="020B0604020202020204" pitchFamily="34" charset="0"/>
              </a:rPr>
            </a:br>
            <a:r>
              <a:rPr lang="fr-FR" sz="1600" b="1" dirty="0">
                <a:solidFill>
                  <a:srgbClr val="404697"/>
                </a:solidFill>
                <a:cs typeface="Arial" panose="020B0604020202020204" pitchFamily="34" charset="0"/>
              </a:rPr>
              <a:t>« QUALITATIFS »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168137" y="1379717"/>
            <a:ext cx="1827102" cy="1145921"/>
            <a:chOff x="4168137" y="1379717"/>
            <a:chExt cx="1827102" cy="11459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033" y="1379717"/>
              <a:ext cx="1206908" cy="107951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168137" y="2248639"/>
              <a:ext cx="18271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Taux de satisfaction client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384819" y="1378177"/>
            <a:ext cx="1079513" cy="1148122"/>
            <a:chOff x="6384819" y="1378177"/>
            <a:chExt cx="1079513" cy="114812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819" y="1378177"/>
              <a:ext cx="1079513" cy="107951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424533" y="2249300"/>
              <a:ext cx="9814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Taux de QVT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7982503" y="1366473"/>
            <a:ext cx="1778627" cy="1335221"/>
            <a:chOff x="7982503" y="1366473"/>
            <a:chExt cx="1778627" cy="133522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763" y="1366473"/>
              <a:ext cx="1153268" cy="1180088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7982503" y="2250288"/>
              <a:ext cx="1778627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Indice de différenciation </a:t>
              </a:r>
            </a:p>
            <a:p>
              <a:pPr algn="ctr">
                <a:lnSpc>
                  <a:spcPts val="1440"/>
                </a:lnSpc>
              </a:pPr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mutualiste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9827776" y="1373099"/>
            <a:ext cx="1405449" cy="1153200"/>
            <a:chOff x="9827776" y="1373099"/>
            <a:chExt cx="1405449" cy="115320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436" y="1373099"/>
              <a:ext cx="1072807" cy="1079513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9827776" y="2249300"/>
              <a:ext cx="14054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Ratio de solvabilité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4548739" y="2605910"/>
            <a:ext cx="1072807" cy="1125873"/>
            <a:chOff x="4548739" y="2605910"/>
            <a:chExt cx="1072807" cy="1125873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39" y="2605910"/>
              <a:ext cx="1072807" cy="107280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579558" y="3454784"/>
              <a:ext cx="10071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Indice digital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6324753" y="2593989"/>
            <a:ext cx="1183915" cy="1138455"/>
            <a:chOff x="6324753" y="2593989"/>
            <a:chExt cx="1183915" cy="1138455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991" y="2593989"/>
              <a:ext cx="1079513" cy="107280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24753" y="3455445"/>
              <a:ext cx="11839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Temps du client</a:t>
              </a: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8366806" y="2608097"/>
            <a:ext cx="1079513" cy="1136665"/>
            <a:chOff x="8366806" y="2608097"/>
            <a:chExt cx="1079513" cy="113666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806" y="2608097"/>
              <a:ext cx="1079513" cy="1072807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8463538" y="3472893"/>
              <a:ext cx="877356" cy="271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PNB client </a:t>
              </a: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9908663" y="2622704"/>
            <a:ext cx="1215013" cy="1109740"/>
            <a:chOff x="9908663" y="2622704"/>
            <a:chExt cx="1215013" cy="110974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094" y="2622704"/>
              <a:ext cx="1072807" cy="107951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9908663" y="3455445"/>
              <a:ext cx="12150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Parts de marché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963762" y="3750286"/>
            <a:ext cx="2201629" cy="1507562"/>
            <a:chOff x="3963762" y="3750286"/>
            <a:chExt cx="2201629" cy="1507562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580" y="3750286"/>
              <a:ext cx="1072807" cy="107951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963762" y="4611517"/>
              <a:ext cx="22016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Taux de contact</a:t>
              </a:r>
            </a:p>
            <a:p>
              <a:pPr algn="ctr"/>
              <a:r>
                <a:rPr lang="fr-FR" sz="1200" b="1" dirty="0">
                  <a:solidFill>
                    <a:srgbClr val="CB046E"/>
                  </a:solidFill>
                  <a:cs typeface="Arial" panose="020B0604020202020204" pitchFamily="34" charset="0"/>
                </a:rPr>
                <a:t>10 000 nouveaux clients par an </a:t>
              </a:r>
            </a:p>
            <a:p>
              <a:pPr algn="ctr"/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349797" y="3750286"/>
            <a:ext cx="1144031" cy="1323557"/>
            <a:chOff x="6349797" y="3750286"/>
            <a:chExt cx="1144031" cy="1323557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883" y="3750286"/>
              <a:ext cx="1072807" cy="107951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6349797" y="4612178"/>
              <a:ext cx="11440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Flux net clients</a:t>
              </a:r>
            </a:p>
            <a:p>
              <a:pPr algn="ctr"/>
              <a:r>
                <a:rPr lang="fr-FR" sz="1200" b="1" dirty="0">
                  <a:solidFill>
                    <a:srgbClr val="CB046E"/>
                  </a:solidFill>
                  <a:cs typeface="Arial" panose="020B0604020202020204" pitchFamily="34" charset="0"/>
                </a:rPr>
                <a:t>+ 0,10 par an 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8066767" y="3740995"/>
            <a:ext cx="1641442" cy="1506595"/>
            <a:chOff x="8066767" y="3740995"/>
            <a:chExt cx="1641442" cy="1506595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369" y="3740995"/>
              <a:ext cx="1079513" cy="1079513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8066767" y="4611518"/>
              <a:ext cx="1641442" cy="636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Equipement moyen</a:t>
              </a:r>
            </a:p>
            <a:p>
              <a:pPr algn="ctr">
                <a:lnSpc>
                  <a:spcPts val="1440"/>
                </a:lnSpc>
              </a:pPr>
              <a:r>
                <a:rPr lang="fr-FR" sz="1200" b="1" dirty="0">
                  <a:solidFill>
                    <a:srgbClr val="CB046E"/>
                  </a:solidFill>
                  <a:cs typeface="Arial" panose="020B0604020202020204" pitchFamily="34" charset="0"/>
                </a:rPr>
                <a:t>&lt; 35 M€ par an  </a:t>
              </a:r>
            </a:p>
            <a:p>
              <a:pPr algn="ctr">
                <a:lnSpc>
                  <a:spcPts val="1440"/>
                </a:lnSpc>
              </a:pPr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9977043" y="3742325"/>
            <a:ext cx="1157253" cy="1314946"/>
            <a:chOff x="9977043" y="3742325"/>
            <a:chExt cx="1157253" cy="1314946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094" y="3742325"/>
              <a:ext cx="1079513" cy="107951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9977043" y="4595606"/>
              <a:ext cx="11572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Coût du risque</a:t>
              </a:r>
            </a:p>
            <a:p>
              <a:pPr algn="ctr"/>
              <a:r>
                <a:rPr lang="fr-FR" sz="1200" b="1" dirty="0">
                  <a:solidFill>
                    <a:srgbClr val="CB046E"/>
                  </a:solidFill>
                  <a:cs typeface="Arial" panose="020B0604020202020204" pitchFamily="34" charset="0"/>
                </a:rPr>
                <a:t>&lt; 35 M€ par an  </a:t>
              </a: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4496023" y="4934310"/>
            <a:ext cx="1135638" cy="1676950"/>
            <a:chOff x="4496023" y="4934310"/>
            <a:chExt cx="1135638" cy="1676950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148" y="4934310"/>
              <a:ext cx="1079513" cy="1193498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496023" y="5780263"/>
              <a:ext cx="11356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Coefficient </a:t>
              </a:r>
            </a:p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d’exploitation</a:t>
              </a:r>
            </a:p>
            <a:p>
              <a:pPr algn="ctr"/>
              <a:r>
                <a:rPr lang="fr-FR" sz="1200" b="1" dirty="0">
                  <a:solidFill>
                    <a:srgbClr val="CB046E"/>
                  </a:solidFill>
                  <a:cs typeface="Arial" panose="020B0604020202020204" pitchFamily="34" charset="0"/>
                </a:rPr>
                <a:t>&lt; 65 %</a:t>
              </a:r>
            </a:p>
            <a:p>
              <a:pPr algn="ctr"/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5522259" y="4935995"/>
            <a:ext cx="2840109" cy="1675926"/>
            <a:chOff x="5522259" y="4935995"/>
            <a:chExt cx="2840109" cy="1675926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769" y="4935995"/>
              <a:ext cx="1079513" cy="1193498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522259" y="5780924"/>
              <a:ext cx="28401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Réduction des émissions de CO2</a:t>
              </a:r>
            </a:p>
            <a:p>
              <a:pPr algn="ctr"/>
              <a:r>
                <a:rPr lang="fr-FR" sz="1200" b="1" dirty="0">
                  <a:solidFill>
                    <a:srgbClr val="CB046E"/>
                  </a:solidFill>
                  <a:cs typeface="Arial" panose="020B0604020202020204" pitchFamily="34" charset="0"/>
                </a:rPr>
                <a:t>- 17,2 % d’émission de CO² </a:t>
              </a:r>
            </a:p>
            <a:p>
              <a:pPr algn="ctr"/>
              <a:r>
                <a:rPr lang="fr-FR" sz="1200" b="1" dirty="0">
                  <a:solidFill>
                    <a:srgbClr val="CB046E"/>
                  </a:solidFill>
                  <a:cs typeface="Arial" panose="020B0604020202020204" pitchFamily="34" charset="0"/>
                </a:rPr>
                <a:t>échéance 2027 </a:t>
              </a:r>
            </a:p>
            <a:p>
              <a:pPr algn="ctr"/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8015118" y="4939458"/>
            <a:ext cx="1751669" cy="1685154"/>
            <a:chOff x="8015118" y="4939458"/>
            <a:chExt cx="1751669" cy="1685154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329" y="4939458"/>
              <a:ext cx="1072807" cy="1193498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8015118" y="5809004"/>
              <a:ext cx="1751669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Taux d’acteurs</a:t>
              </a:r>
            </a:p>
            <a:p>
              <a:pPr algn="ctr">
                <a:lnSpc>
                  <a:spcPts val="1440"/>
                </a:lnSpc>
              </a:pPr>
              <a:r>
                <a:rPr lang="fr-F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Internes accompagnés</a:t>
              </a:r>
            </a:p>
            <a:p>
              <a:pPr algn="ctr">
                <a:lnSpc>
                  <a:spcPts val="1440"/>
                </a:lnSpc>
              </a:pPr>
              <a:r>
                <a:rPr lang="fr-FR" sz="1200" b="1" dirty="0">
                  <a:solidFill>
                    <a:srgbClr val="CB046E"/>
                  </a:solidFill>
                  <a:cs typeface="Arial" panose="020B0604020202020204" pitchFamily="34" charset="0"/>
                </a:rPr>
                <a:t>100 % par an </a:t>
              </a:r>
            </a:p>
            <a:p>
              <a:pPr algn="ctr">
                <a:lnSpc>
                  <a:spcPts val="1440"/>
                </a:lnSpc>
              </a:pPr>
              <a:endPara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6" name="Connecteur droit 45"/>
          <p:cNvCxnSpPr/>
          <p:nvPr/>
        </p:nvCxnSpPr>
        <p:spPr>
          <a:xfrm flipH="1">
            <a:off x="541804" y="3846543"/>
            <a:ext cx="10998200" cy="0"/>
          </a:xfrm>
          <a:prstGeom prst="line">
            <a:avLst/>
          </a:prstGeom>
          <a:ln w="6350">
            <a:solidFill>
              <a:srgbClr val="CB046E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541804" y="2713726"/>
            <a:ext cx="10998200" cy="0"/>
          </a:xfrm>
          <a:prstGeom prst="line">
            <a:avLst/>
          </a:prstGeom>
          <a:ln w="6350">
            <a:solidFill>
              <a:srgbClr val="CB046E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79069" y="368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FR" sz="1000" dirty="0">
                <a:solidFill>
                  <a:prstClr val="white">
                    <a:lumMod val="75000"/>
                  </a:prstClr>
                </a:solidFill>
              </a:rPr>
              <a:t>ENSEMBLE, CONSTRUISONS DEMAIN : LES ÉLÉMENTS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32844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-1860272" y="1848821"/>
            <a:ext cx="6870144" cy="3149600"/>
          </a:xfrm>
          <a:prstGeom prst="flowChartManualInpu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3" y="672384"/>
            <a:ext cx="2112460" cy="977748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453043" y="1747361"/>
            <a:ext cx="6488584" cy="35705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rgbClr val="404697"/>
                </a:solidFill>
                <a:latin typeface="+mn-lt"/>
              </a:rPr>
              <a:t>Des fondamentaux solides</a:t>
            </a:r>
            <a:br>
              <a:rPr lang="fr-FR" sz="3200" dirty="0">
                <a:latin typeface="+mn-lt"/>
              </a:rPr>
            </a:br>
            <a:br>
              <a:rPr lang="fr-FR" sz="2200" dirty="0">
                <a:latin typeface="+mn-lt"/>
              </a:rPr>
            </a:br>
            <a:r>
              <a:rPr lang="fr-FR" sz="2200" dirty="0">
                <a:latin typeface="+mn-lt"/>
              </a:rPr>
              <a:t>&gt; La raison d’être du CMO</a:t>
            </a:r>
            <a:br>
              <a:rPr lang="fr-FR" sz="2200" dirty="0">
                <a:latin typeface="+mn-lt"/>
              </a:rPr>
            </a:br>
            <a:r>
              <a:rPr lang="fr-FR" sz="2200" dirty="0">
                <a:latin typeface="+mn-lt"/>
              </a:rPr>
              <a:t>&gt; Les valeurs</a:t>
            </a:r>
            <a:br>
              <a:rPr lang="fr-FR" sz="2200" dirty="0">
                <a:latin typeface="+mn-lt"/>
              </a:rPr>
            </a:br>
            <a:r>
              <a:rPr lang="fr-FR" sz="2200" dirty="0">
                <a:latin typeface="+mn-lt"/>
              </a:rPr>
              <a:t>&gt; Les engagements RSE</a:t>
            </a:r>
            <a:br>
              <a:rPr lang="fr-FR" sz="2200" b="1" dirty="0">
                <a:latin typeface="+mn-lt"/>
              </a:rPr>
            </a:br>
            <a:br>
              <a:rPr lang="fr-FR" sz="3200" b="1" dirty="0">
                <a:latin typeface="+mn-lt"/>
              </a:rPr>
            </a:br>
            <a:endParaRPr lang="fr-FR" sz="2200" dirty="0">
              <a:latin typeface="+mn-lt"/>
            </a:endParaRPr>
          </a:p>
        </p:txBody>
      </p:sp>
      <p:sp>
        <p:nvSpPr>
          <p:cNvPr id="9" name="Hexagone 8"/>
          <p:cNvSpPr/>
          <p:nvPr/>
        </p:nvSpPr>
        <p:spPr>
          <a:xfrm flipH="1">
            <a:off x="3869423" y="2908785"/>
            <a:ext cx="472773" cy="413937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1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0800000">
            <a:off x="-4" y="-1"/>
            <a:ext cx="12192001" cy="1455822"/>
          </a:xfrm>
          <a:prstGeom prst="rect">
            <a:avLst/>
          </a:prstGeom>
          <a:gradFill flip="none" rotWithShape="1">
            <a:gsLst>
              <a:gs pos="100000">
                <a:srgbClr val="E61154"/>
              </a:gs>
              <a:gs pos="69000">
                <a:srgbClr val="CF076A"/>
              </a:gs>
              <a:gs pos="38000">
                <a:srgbClr val="6F338D"/>
              </a:gs>
              <a:gs pos="0">
                <a:srgbClr val="404697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riangle isocèle 5"/>
          <p:cNvSpPr/>
          <p:nvPr/>
        </p:nvSpPr>
        <p:spPr>
          <a:xfrm rot="5400000">
            <a:off x="-129368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269528" y="415213"/>
            <a:ext cx="8428125" cy="696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/>
              </a:rPr>
              <a:t>Notre raison d’être : </a:t>
            </a:r>
            <a:r>
              <a:rPr lang="fr-FR" sz="2800" dirty="0">
                <a:solidFill>
                  <a:schemeClr val="bg1"/>
                </a:solidFill>
              </a:rPr>
              <a:t>S’engager durablement à vos côtés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069" y="368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FR" sz="1000" dirty="0">
                <a:solidFill>
                  <a:prstClr val="white">
                    <a:lumMod val="75000"/>
                  </a:prstClr>
                </a:solidFill>
              </a:rPr>
              <a:t>DES FONDAMENTAUX SOLIDES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2" y="1593426"/>
            <a:ext cx="2326195" cy="23261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9149" y="2062340"/>
            <a:ext cx="116258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fontAlgn="base"/>
            <a:r>
              <a:rPr lang="fr-FR" sz="2000" dirty="0"/>
              <a:t>La raison d'être du Crédit Mutuel va bien au-delà de sa simple activité économique. </a:t>
            </a:r>
            <a:br>
              <a:rPr lang="fr-FR" sz="2000" dirty="0"/>
            </a:br>
            <a:r>
              <a:rPr lang="fr-FR" sz="2000" dirty="0"/>
              <a:t>Elle est le reflet de sa vision et de son engagement envers la société. </a:t>
            </a:r>
            <a:br>
              <a:rPr lang="fr-FR" sz="2000" dirty="0"/>
            </a:br>
            <a:r>
              <a:rPr lang="fr-FR" sz="2000" dirty="0"/>
              <a:t>Un ADN qui le guide dans toutes ses actions.</a:t>
            </a:r>
            <a:br>
              <a:rPr lang="fr-FR" sz="2000" dirty="0"/>
            </a:br>
            <a:endParaRPr lang="fr-FR" sz="2000" dirty="0"/>
          </a:p>
          <a:p>
            <a:pPr lvl="4" fontAlgn="base"/>
            <a:r>
              <a:rPr lang="fr-FR" sz="2000" b="1" dirty="0">
                <a:solidFill>
                  <a:srgbClr val="324982"/>
                </a:solidFill>
              </a:rPr>
              <a:t>« S’engager durablement à vos côtés ». Pourquoi ?</a:t>
            </a:r>
            <a:endParaRPr lang="fr-FR" sz="2000" dirty="0">
              <a:solidFill>
                <a:srgbClr val="324982"/>
              </a:solidFill>
            </a:endParaRPr>
          </a:p>
          <a:p>
            <a:pPr fontAlgn="base"/>
            <a:endParaRPr lang="fr-FR" sz="20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2000" b="1" dirty="0"/>
              <a:t>« S'engager »</a:t>
            </a:r>
            <a:r>
              <a:rPr lang="fr-FR" sz="2000" dirty="0"/>
              <a:t> : parce que le Crédit Mutuel Océan s’investit dans les relations avec ses parties prenantes.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2000" b="1" dirty="0"/>
              <a:t>« Durablement »</a:t>
            </a:r>
            <a:r>
              <a:rPr lang="fr-FR" sz="2000" dirty="0"/>
              <a:t> : parce qu’il prend en compte l’écosystème et agit pour le bien commun.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2000" b="1" dirty="0"/>
              <a:t>« À vos côtés »</a:t>
            </a:r>
            <a:r>
              <a:rPr lang="fr-FR" sz="2000" dirty="0"/>
              <a:t> : parce que tous les acteurs sont concernés : les clients-sociétaires, les administrateurs, </a:t>
            </a:r>
            <a:br>
              <a:rPr lang="fr-FR" sz="2000" dirty="0"/>
            </a:br>
            <a:r>
              <a:rPr lang="fr-FR" sz="2000" dirty="0"/>
              <a:t>les collaborateurs et les partenaires.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986" y="367163"/>
            <a:ext cx="1747300" cy="808735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84219" y="6253206"/>
            <a:ext cx="1479380" cy="43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1760798" y="6293372"/>
            <a:ext cx="1675738" cy="394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57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0800000">
            <a:off x="-4" y="-1"/>
            <a:ext cx="12192001" cy="1455822"/>
          </a:xfrm>
          <a:prstGeom prst="rect">
            <a:avLst/>
          </a:prstGeom>
          <a:gradFill flip="none" rotWithShape="1">
            <a:gsLst>
              <a:gs pos="100000">
                <a:srgbClr val="E61154"/>
              </a:gs>
              <a:gs pos="69000">
                <a:srgbClr val="CF076A"/>
              </a:gs>
              <a:gs pos="38000">
                <a:srgbClr val="6F338D"/>
              </a:gs>
              <a:gs pos="0">
                <a:srgbClr val="404697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riangle isocèle 5"/>
          <p:cNvSpPr/>
          <p:nvPr/>
        </p:nvSpPr>
        <p:spPr>
          <a:xfrm rot="5400000">
            <a:off x="-129368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269528" y="442923"/>
            <a:ext cx="8428125" cy="696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/>
              </a:rPr>
              <a:t>Les valeurs du </a:t>
            </a:r>
            <a:r>
              <a:rPr lang="fr-FR" sz="2800" dirty="0">
                <a:solidFill>
                  <a:schemeClr val="bg1"/>
                </a:solidFill>
                <a:latin typeface="Calibri" panose="020F0502020204030204"/>
              </a:rPr>
              <a:t>Crédit Mutuel Océan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67" y="413523"/>
            <a:ext cx="1747300" cy="808735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358503" y="3196093"/>
            <a:ext cx="3489789" cy="2945764"/>
            <a:chOff x="358503" y="3247464"/>
            <a:chExt cx="3489789" cy="2917240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358503" y="3247464"/>
              <a:ext cx="3480072" cy="291724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8422" y="4474158"/>
              <a:ext cx="3433303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fr-FR" sz="14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Toutes nos actions visent à :</a:t>
              </a:r>
            </a:p>
            <a:p>
              <a:pPr algn="ctr" fontAlgn="base">
                <a:buFont typeface="Arial" panose="020B0604020202020204" pitchFamily="34" charset="0"/>
                <a:buChar char="•"/>
              </a:pP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Aider les Hommes à grandir tout en </a:t>
              </a:r>
              <a:b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</a:b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  s'appuyant sur l'innovation et les digital.</a:t>
              </a:r>
              <a:endParaRPr lang="fr-FR" sz="13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 fontAlgn="base">
                <a:buFont typeface="Arial" panose="020B0604020202020204" pitchFamily="34" charset="0"/>
                <a:buChar char="•"/>
              </a:pP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Accorder la même considération à tous </a:t>
              </a:r>
              <a:b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</a:b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 les acteurs, quels qu'ils soient.</a:t>
              </a:r>
            </a:p>
            <a:p>
              <a:pPr algn="ctr" fontAlgn="base">
                <a:buFont typeface="Arial" panose="020B0604020202020204" pitchFamily="34" charset="0"/>
                <a:buChar char="•"/>
              </a:pP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Favoriser l'écoute, la coopération et la   </a:t>
              </a:r>
            </a:p>
            <a:p>
              <a:pPr algn="ctr" fontAlgn="base"/>
              <a:r>
                <a:rPr lang="fr-FR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solidarité dans toutes nos relations.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58503" y="3482083"/>
              <a:ext cx="34897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212121"/>
                  </a:solidFill>
                </a:rPr>
                <a:t>Nous sommes une entreprise </a:t>
              </a:r>
              <a:br>
                <a:rPr lang="fr-FR" sz="1500" b="1" dirty="0">
                  <a:solidFill>
                    <a:srgbClr val="212121"/>
                  </a:solidFill>
                </a:rPr>
              </a:br>
              <a:r>
                <a:rPr lang="fr-FR" sz="1500" b="1" dirty="0">
                  <a:solidFill>
                    <a:srgbClr val="212121"/>
                  </a:solidFill>
                </a:rPr>
                <a:t>humaine et proche, au service </a:t>
              </a:r>
            </a:p>
            <a:p>
              <a:pPr algn="ctr"/>
              <a:r>
                <a:rPr lang="fr-FR" sz="1500" b="1" dirty="0">
                  <a:solidFill>
                    <a:srgbClr val="212121"/>
                  </a:solidFill>
                </a:rPr>
                <a:t>de tous les Hommes.</a:t>
              </a:r>
            </a:p>
            <a:p>
              <a:pPr algn="ctr"/>
              <a:endParaRPr lang="fr-FR" sz="15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353504" y="3217272"/>
            <a:ext cx="3486365" cy="2924585"/>
            <a:chOff x="4353504" y="3268642"/>
            <a:chExt cx="3486365" cy="2924585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4359797" y="3268642"/>
              <a:ext cx="3480072" cy="292458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69514" y="4450094"/>
              <a:ext cx="3460638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fr-FR" sz="14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Toutes nos actions visent à :</a:t>
              </a:r>
            </a:p>
            <a:p>
              <a:pPr algn="ctr" fontAlgn="base">
                <a:buFont typeface="Arial" panose="020B0604020202020204" pitchFamily="34" charset="0"/>
                <a:buChar char="•"/>
              </a:pP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Agir en tiers de confiance afin de protéger </a:t>
              </a:r>
              <a:b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</a:b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 les intérêts de nos clients.</a:t>
              </a:r>
            </a:p>
            <a:p>
              <a:pPr algn="ctr" fontAlgn="base">
                <a:buFont typeface="Arial" panose="020B0604020202020204" pitchFamily="34" charset="0"/>
                <a:buChar char="•"/>
              </a:pP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Encourager l'intelligence collective, </a:t>
              </a:r>
              <a:b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</a:b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  la prise d'initiative et de décision.</a:t>
              </a:r>
            </a:p>
            <a:p>
              <a:pPr algn="ctr" fontAlgn="base">
                <a:buFont typeface="Arial" panose="020B0604020202020204" pitchFamily="34" charset="0"/>
                <a:buChar char="•"/>
              </a:pP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Positiver les événements et faire de chaque  </a:t>
              </a:r>
              <a:br>
                <a:rPr lang="fr-FR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fr-FR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contrainte une opportunité.</a:t>
              </a:r>
              <a:endParaRPr lang="fr-FR" sz="13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353504" y="3457027"/>
              <a:ext cx="34766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212121"/>
                  </a:solidFill>
                </a:rPr>
                <a:t>Nous sommes une entreprise </a:t>
              </a:r>
              <a:br>
                <a:rPr lang="fr-FR" sz="1500" b="1" dirty="0">
                  <a:solidFill>
                    <a:srgbClr val="212121"/>
                  </a:solidFill>
                </a:rPr>
              </a:br>
              <a:r>
                <a:rPr lang="fr-FR" sz="1500" b="1" dirty="0">
                  <a:solidFill>
                    <a:srgbClr val="212121"/>
                  </a:solidFill>
                </a:rPr>
                <a:t>qui place la confiance au cœur </a:t>
              </a:r>
              <a:br>
                <a:rPr lang="fr-FR" sz="1500" b="1" dirty="0">
                  <a:solidFill>
                    <a:srgbClr val="212121"/>
                  </a:solidFill>
                </a:rPr>
              </a:br>
              <a:r>
                <a:rPr lang="fr-FR" sz="1500" b="1" dirty="0">
                  <a:solidFill>
                    <a:srgbClr val="212121"/>
                  </a:solidFill>
                </a:rPr>
                <a:t>de chacune de ses relations.</a:t>
              </a:r>
            </a:p>
            <a:p>
              <a:pPr algn="ctr"/>
              <a:endParaRPr lang="fr-FR" sz="1500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8345081" y="3181249"/>
            <a:ext cx="3496639" cy="2960608"/>
            <a:chOff x="8345081" y="3232619"/>
            <a:chExt cx="3496639" cy="2960608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8361648" y="3232619"/>
              <a:ext cx="3480072" cy="296060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371365" y="4442400"/>
              <a:ext cx="3446291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fr-FR" sz="14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Toutes nos actions visent à :</a:t>
              </a:r>
            </a:p>
            <a:p>
              <a:pPr algn="ctr" fontAlgn="base">
                <a:buFont typeface="Arial" panose="020B0604020202020204" pitchFamily="34" charset="0"/>
                <a:buChar char="•"/>
              </a:pPr>
              <a:r>
                <a:rPr lang="fr-FR" sz="14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</a:t>
              </a: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Renforcer la solidité du groupe et préserver</a:t>
              </a:r>
              <a:b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</a:b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  notre autonomie.</a:t>
              </a:r>
            </a:p>
            <a:p>
              <a:pPr algn="ctr" fontAlgn="base">
                <a:buFont typeface="Arial" panose="020B0604020202020204" pitchFamily="34" charset="0"/>
                <a:buChar char="•"/>
              </a:pP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Exercer notre métier et notre gouvernance </a:t>
              </a:r>
              <a:b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</a:b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  de manière responsable.</a:t>
              </a:r>
            </a:p>
            <a:p>
              <a:pPr algn="ctr" fontAlgn="base">
                <a:buFont typeface="Arial" panose="020B0604020202020204" pitchFamily="34" charset="0"/>
                <a:buChar char="•"/>
              </a:pP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Contribuer activement au développement</a:t>
              </a:r>
              <a:b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</a:br>
              <a:r>
                <a:rPr lang="fr-FR" sz="13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   durable de notre territoir</a:t>
              </a:r>
              <a:r>
                <a:rPr lang="fr-FR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e. </a:t>
              </a:r>
              <a:endParaRPr lang="fr-FR" sz="13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345081" y="3457027"/>
              <a:ext cx="347886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212121"/>
                  </a:solidFill>
                </a:rPr>
                <a:t>Nous sommes une entreprise </a:t>
              </a:r>
              <a:br>
                <a:rPr lang="fr-FR" sz="1500" b="1" dirty="0">
                  <a:solidFill>
                    <a:srgbClr val="212121"/>
                  </a:solidFill>
                </a:rPr>
              </a:br>
              <a:r>
                <a:rPr lang="fr-FR" sz="1500" b="1" dirty="0">
                  <a:solidFill>
                    <a:srgbClr val="212121"/>
                  </a:solidFill>
                </a:rPr>
                <a:t>pérenne, actrice du développement durable de son territoire.</a:t>
              </a:r>
            </a:p>
            <a:p>
              <a:endParaRPr lang="fr-FR" sz="1300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98422" y="1620824"/>
            <a:ext cx="3244373" cy="1518640"/>
            <a:chOff x="398422" y="1672194"/>
            <a:chExt cx="3244373" cy="1518640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138" y="1672194"/>
              <a:ext cx="1280000" cy="1333333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398422" y="2821502"/>
              <a:ext cx="3244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HUMAIN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434776" y="1620824"/>
            <a:ext cx="3286124" cy="1517925"/>
            <a:chOff x="4434776" y="1672194"/>
            <a:chExt cx="3286124" cy="1517925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528" y="1672194"/>
              <a:ext cx="1280000" cy="1333333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4434776" y="2820787"/>
              <a:ext cx="328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CONFIANCE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8502261" y="1620824"/>
            <a:ext cx="3084025" cy="1517925"/>
            <a:chOff x="8502261" y="1672194"/>
            <a:chExt cx="3084025" cy="1517925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415" y="1672194"/>
              <a:ext cx="1279122" cy="1332419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8502261" y="2820787"/>
              <a:ext cx="3084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RESPONSABILITÉ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3" name="Imag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093" y="-55335"/>
            <a:ext cx="2052577" cy="2052577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79069" y="368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FR" sz="1000" dirty="0">
                <a:solidFill>
                  <a:prstClr val="white">
                    <a:lumMod val="75000"/>
                  </a:prstClr>
                </a:solidFill>
              </a:rPr>
              <a:t>DES FONDAMENTAUX SOLIDES</a:t>
            </a:r>
          </a:p>
        </p:txBody>
      </p:sp>
      <p:sp>
        <p:nvSpPr>
          <p:cNvPr id="47" name="Rectangle 46">
            <a:hlinkClick r:id="rId8" action="ppaction://hlinksldjump"/>
          </p:cNvPr>
          <p:cNvSpPr/>
          <p:nvPr/>
        </p:nvSpPr>
        <p:spPr>
          <a:xfrm>
            <a:off x="0" y="6250388"/>
            <a:ext cx="1385455" cy="545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2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0800000">
            <a:off x="-4" y="-1"/>
            <a:ext cx="12192001" cy="1455822"/>
          </a:xfrm>
          <a:prstGeom prst="rect">
            <a:avLst/>
          </a:prstGeom>
          <a:gradFill flip="none" rotWithShape="1">
            <a:gsLst>
              <a:gs pos="100000">
                <a:srgbClr val="E61154"/>
              </a:gs>
              <a:gs pos="69000">
                <a:srgbClr val="CF076A"/>
              </a:gs>
              <a:gs pos="38000">
                <a:srgbClr val="6F338D"/>
              </a:gs>
              <a:gs pos="0">
                <a:srgbClr val="404697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riangle isocèle 5"/>
          <p:cNvSpPr/>
          <p:nvPr/>
        </p:nvSpPr>
        <p:spPr>
          <a:xfrm rot="5400000">
            <a:off x="-129368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269528" y="442923"/>
            <a:ext cx="8428125" cy="696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/>
              </a:rPr>
              <a:t>Les valeurs du </a:t>
            </a:r>
            <a:r>
              <a:rPr lang="fr-FR" sz="2800" dirty="0">
                <a:solidFill>
                  <a:schemeClr val="bg1"/>
                </a:solidFill>
                <a:latin typeface="Calibri" panose="020F0502020204030204"/>
              </a:rPr>
              <a:t>Crédit Mutuel Océan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67" y="413523"/>
            <a:ext cx="1747300" cy="80873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79069" y="368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FR" sz="1000" dirty="0">
                <a:solidFill>
                  <a:prstClr val="white">
                    <a:lumMod val="75000"/>
                  </a:prstClr>
                </a:solidFill>
              </a:rPr>
              <a:t>DES FONDAMENTAUX SOLIDES</a:t>
            </a:r>
          </a:p>
        </p:txBody>
      </p:sp>
      <p:sp>
        <p:nvSpPr>
          <p:cNvPr id="34" name="Rectangle à coins arrondis 10">
            <a:extLst>
              <a:ext uri="{FF2B5EF4-FFF2-40B4-BE49-F238E27FC236}">
                <a16:creationId xmlns:a16="http://schemas.microsoft.com/office/drawing/2014/main" id="{3828E94C-8EB6-4BE2-A977-2F5AD620A443}"/>
              </a:ext>
            </a:extLst>
          </p:cNvPr>
          <p:cNvSpPr/>
          <p:nvPr/>
        </p:nvSpPr>
        <p:spPr>
          <a:xfrm>
            <a:off x="1758154" y="5897218"/>
            <a:ext cx="8208170" cy="76288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681AC4-1183-4AD0-98AF-83F734AF6508}"/>
              </a:ext>
            </a:extLst>
          </p:cNvPr>
          <p:cNvSpPr/>
          <p:nvPr/>
        </p:nvSpPr>
        <p:spPr>
          <a:xfrm>
            <a:off x="269528" y="1716568"/>
            <a:ext cx="11382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12121"/>
                </a:solidFill>
                <a:effectLst/>
              </a:rPr>
              <a:t>Face à l’urgence des enjeux sociaux, sociétaux et environnementaux, </a:t>
            </a:r>
            <a:br>
              <a:rPr lang="fr-FR" b="0" i="0" dirty="0">
                <a:solidFill>
                  <a:srgbClr val="212121"/>
                </a:solidFill>
                <a:effectLst/>
              </a:rPr>
            </a:br>
            <a:r>
              <a:rPr lang="fr-FR" b="0" i="0" dirty="0">
                <a:solidFill>
                  <a:srgbClr val="212121"/>
                </a:solidFill>
                <a:effectLst/>
              </a:rPr>
              <a:t>le Crédit Mutuel Océan a décidé de </a:t>
            </a:r>
            <a:r>
              <a:rPr lang="fr-FR" b="1" i="0" dirty="0">
                <a:solidFill>
                  <a:srgbClr val="212121"/>
                </a:solidFill>
                <a:effectLst/>
              </a:rPr>
              <a:t>structurer davantage ses engagements RSE</a:t>
            </a:r>
            <a:r>
              <a:rPr lang="fr-FR" b="0" i="0" dirty="0">
                <a:solidFill>
                  <a:srgbClr val="212121"/>
                </a:solidFill>
                <a:effectLst/>
              </a:rPr>
              <a:t>, </a:t>
            </a:r>
          </a:p>
          <a:p>
            <a:r>
              <a:rPr lang="fr-FR" b="0" i="0" dirty="0">
                <a:solidFill>
                  <a:srgbClr val="212121"/>
                </a:solidFill>
                <a:effectLst/>
              </a:rPr>
              <a:t>les rendre plus </a:t>
            </a:r>
            <a:r>
              <a:rPr lang="fr-FR" b="1" i="0" dirty="0">
                <a:solidFill>
                  <a:srgbClr val="212121"/>
                </a:solidFill>
                <a:effectLst/>
              </a:rPr>
              <a:t>concrets</a:t>
            </a:r>
            <a:r>
              <a:rPr lang="fr-FR" b="0" i="0" dirty="0">
                <a:solidFill>
                  <a:srgbClr val="212121"/>
                </a:solidFill>
                <a:effectLst/>
              </a:rPr>
              <a:t>, plus facilement applicables par tous les acteurs de l’entreprise. </a:t>
            </a:r>
            <a:br>
              <a:rPr lang="fr-FR" b="0" i="0" dirty="0">
                <a:solidFill>
                  <a:srgbClr val="212121"/>
                </a:solidFill>
                <a:effectLst/>
              </a:rPr>
            </a:br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AE121518-8680-4000-ADBC-3A18208AB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4" y="3120987"/>
            <a:ext cx="11150101" cy="217875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90B6661-0343-4A4A-82C9-C6B7E6E3F02B}"/>
              </a:ext>
            </a:extLst>
          </p:cNvPr>
          <p:cNvSpPr/>
          <p:nvPr/>
        </p:nvSpPr>
        <p:spPr>
          <a:xfrm>
            <a:off x="371297" y="5973418"/>
            <a:ext cx="11076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Une étape nécessaire qui assure </a:t>
            </a:r>
            <a:b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la transition de l’entreprise vers un modèle de développement à la fois rentable et durable.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669A5F9F-59FE-4082-856A-534A5A0771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46" y="401882"/>
            <a:ext cx="2312751" cy="23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8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850" y="2618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Avant-propos</a:t>
            </a:r>
            <a:endParaRPr lang="fr-FR" sz="2000" b="1" dirty="0"/>
          </a:p>
          <a:p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-1900457" y="1903075"/>
            <a:ext cx="6858000" cy="3057086"/>
          </a:xfrm>
          <a:prstGeom prst="flowChartManualInpu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6" y="311828"/>
            <a:ext cx="2590234" cy="11988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75" y="4467784"/>
            <a:ext cx="3240186" cy="186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250662" y="1213393"/>
            <a:ext cx="730303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0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  <a:t>« Ce plan stratégique nous conduit collectivement à horizon 2027. </a:t>
            </a:r>
            <a:br>
              <a:rPr lang="fr-FR" b="0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</a:br>
            <a:r>
              <a:rPr lang="fr-FR" b="0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  <a:t>Dans un monde qui évolue à une cadence effrénée, le CMO compte bien s'imposer </a:t>
            </a:r>
            <a:r>
              <a:rPr lang="fr-FR" b="1" i="0" dirty="0">
                <a:solidFill>
                  <a:srgbClr val="FF0066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  <a:t>comme un acteur de toutes les transitions</a:t>
            </a:r>
            <a:r>
              <a:rPr lang="fr-FR" b="0" i="0" dirty="0">
                <a:solidFill>
                  <a:srgbClr val="FF0066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  <a:t>, </a:t>
            </a:r>
            <a:r>
              <a:rPr lang="fr-FR" b="0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  <a:t>en prenant appui sur des orientations stratégiques fortes et des plans d'actions concrets.</a:t>
            </a:r>
            <a:br>
              <a:rPr lang="fr-FR" b="0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</a:br>
            <a:endParaRPr lang="fr-FR" b="0" i="0" dirty="0">
              <a:solidFill>
                <a:srgbClr val="212121"/>
              </a:solidFill>
              <a:effectLst/>
              <a:latin typeface="Fabrikat Italic" panose="020B0504030000000000" pitchFamily="34" charset="0"/>
              <a:ea typeface="LillyBelle" pitchFamily="2" charset="-128"/>
              <a:cs typeface="LillyBelle" pitchFamily="2" charset="-128"/>
            </a:endParaRPr>
          </a:p>
          <a:p>
            <a:pPr fontAlgn="base"/>
            <a:r>
              <a:rPr lang="fr-FR" b="0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  <a:t>Mobilisons-nous autour de ce projet bâti sur des convictions profondes, </a:t>
            </a:r>
            <a:br>
              <a:rPr lang="fr-FR" b="0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</a:br>
            <a:r>
              <a:rPr lang="fr-FR" b="0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  <a:t>des fondamentaux solides et des valeurs fortes. </a:t>
            </a:r>
          </a:p>
          <a:p>
            <a:pPr fontAlgn="base"/>
            <a:br>
              <a:rPr lang="fr-FR" b="0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</a:br>
            <a:r>
              <a:rPr lang="fr-FR" b="0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  <a:t>Elles guident chacune de nos décisions ; nous dirigent vers un avenir plus juste ; et incarnent notre raison d'être </a:t>
            </a:r>
            <a:r>
              <a:rPr lang="fr-FR" b="1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  <a:t>« S'engager durablement à vos côtés ! »</a:t>
            </a:r>
          </a:p>
          <a:p>
            <a:pPr fontAlgn="base"/>
            <a:endParaRPr lang="fr-FR" b="1" dirty="0">
              <a:solidFill>
                <a:srgbClr val="212121"/>
              </a:solidFill>
              <a:latin typeface="Fabrikat Italic" panose="020B0504030000000000" pitchFamily="34" charset="0"/>
              <a:ea typeface="LillyBelle" pitchFamily="2" charset="-128"/>
              <a:cs typeface="LillyBelle" pitchFamily="2" charset="-128"/>
            </a:endParaRPr>
          </a:p>
          <a:p>
            <a:pPr fontAlgn="base"/>
            <a:endParaRPr lang="fr-FR" b="1" dirty="0">
              <a:solidFill>
                <a:srgbClr val="212121"/>
              </a:solidFill>
              <a:latin typeface="Fabrikat Italic" panose="020B0504030000000000" pitchFamily="34" charset="0"/>
              <a:ea typeface="LillyBelle" pitchFamily="2" charset="-128"/>
              <a:cs typeface="LillyBelle" pitchFamily="2" charset="-128"/>
            </a:endParaRPr>
          </a:p>
          <a:p>
            <a:pPr fontAlgn="base"/>
            <a:endParaRPr lang="fr-FR" b="1" dirty="0">
              <a:solidFill>
                <a:srgbClr val="212121"/>
              </a:solidFill>
              <a:latin typeface="Fabrikat Italic" panose="020B0504030000000000" pitchFamily="34" charset="0"/>
              <a:ea typeface="LillyBelle" pitchFamily="2" charset="-128"/>
              <a:cs typeface="LillyBelle" pitchFamily="2" charset="-128"/>
            </a:endParaRPr>
          </a:p>
          <a:p>
            <a:pPr fontAlgn="base"/>
            <a:endParaRPr lang="fr-FR" b="1" dirty="0">
              <a:solidFill>
                <a:srgbClr val="212121"/>
              </a:solidFill>
              <a:latin typeface="Fabrikat Italic" panose="020B0504030000000000" pitchFamily="34" charset="0"/>
              <a:ea typeface="LillyBelle" pitchFamily="2" charset="-128"/>
              <a:cs typeface="LillyBelle" pitchFamily="2" charset="-128"/>
            </a:endParaRPr>
          </a:p>
          <a:p>
            <a:pPr fontAlgn="base"/>
            <a:r>
              <a:rPr lang="fr-FR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  <a:t>Martine Gaillou, 		Jean-Pierre Morin,</a:t>
            </a:r>
            <a:br>
              <a:rPr lang="fr-FR" sz="1600" b="1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</a:br>
            <a:r>
              <a:rPr lang="fr-FR" sz="1600" b="1" i="0" dirty="0">
                <a:solidFill>
                  <a:srgbClr val="212121"/>
                </a:solidFill>
                <a:effectLst/>
                <a:latin typeface="Fabrikat Italic" panose="020B0504030000000000" pitchFamily="34" charset="0"/>
                <a:ea typeface="LillyBelle" pitchFamily="2" charset="-128"/>
                <a:cs typeface="LillyBelle" pitchFamily="2" charset="-128"/>
              </a:rPr>
              <a:t>Présidente Fédérale		Directeur Général</a:t>
            </a:r>
            <a:endParaRPr lang="fr-FR" sz="1600" b="0" i="0" dirty="0">
              <a:solidFill>
                <a:srgbClr val="212121"/>
              </a:solidFill>
              <a:effectLst/>
              <a:latin typeface="Fabrikat Italic" panose="020B0504030000000000" pitchFamily="34" charset="0"/>
              <a:ea typeface="LillyBelle" pitchFamily="2" charset="-128"/>
              <a:cs typeface="LillyBelle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5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295" y="1487610"/>
            <a:ext cx="7419975" cy="4316289"/>
          </a:xfrm>
          <a:prstGeom prst="rect">
            <a:avLst/>
          </a:prstGeom>
        </p:spPr>
      </p:pic>
      <p:sp>
        <p:nvSpPr>
          <p:cNvPr id="3" name="Triangle isocèle 2"/>
          <p:cNvSpPr/>
          <p:nvPr/>
        </p:nvSpPr>
        <p:spPr>
          <a:xfrm rot="5400000">
            <a:off x="-129368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4"/>
          <p:cNvSpPr txBox="1">
            <a:spLocks/>
          </p:cNvSpPr>
          <p:nvPr/>
        </p:nvSpPr>
        <p:spPr>
          <a:xfrm>
            <a:off x="269528" y="386425"/>
            <a:ext cx="6658725" cy="696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Avant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0469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propos</a:t>
            </a:r>
          </a:p>
        </p:txBody>
      </p:sp>
    </p:spTree>
    <p:extLst>
      <p:ext uri="{BB962C8B-B14F-4D97-AF65-F5344CB8AC3E}">
        <p14:creationId xmlns:p14="http://schemas.microsoft.com/office/powerpoint/2010/main" val="375652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-1855272" y="1857889"/>
            <a:ext cx="6851676" cy="3141133"/>
          </a:xfrm>
          <a:prstGeom prst="flowChartManualInpu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3" y="672384"/>
            <a:ext cx="2112460" cy="9777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135893" y="1311578"/>
            <a:ext cx="4152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4046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SOMMAIRE</a:t>
            </a:r>
          </a:p>
        </p:txBody>
      </p:sp>
      <p:sp>
        <p:nvSpPr>
          <p:cNvPr id="14" name="Hexagone 13"/>
          <p:cNvSpPr/>
          <p:nvPr/>
        </p:nvSpPr>
        <p:spPr>
          <a:xfrm flipH="1">
            <a:off x="4143056" y="2523730"/>
            <a:ext cx="378777" cy="331639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5" name="Hexagone 14"/>
          <p:cNvSpPr/>
          <p:nvPr/>
        </p:nvSpPr>
        <p:spPr>
          <a:xfrm flipH="1">
            <a:off x="4171191" y="4490889"/>
            <a:ext cx="378777" cy="331639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4635923" y="2392345"/>
            <a:ext cx="6947847" cy="181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700" b="1" dirty="0">
                <a:solidFill>
                  <a:srgbClr val="404697"/>
                </a:solidFill>
                <a:latin typeface="+mn-lt"/>
              </a:rPr>
              <a:t>Ensemble, construisons demain : </a:t>
            </a:r>
            <a:br>
              <a:rPr lang="fr-FR" sz="2700" b="1" dirty="0">
                <a:latin typeface="+mn-lt"/>
              </a:rPr>
            </a:br>
            <a:r>
              <a:rPr lang="fr-FR" sz="2700" dirty="0">
                <a:latin typeface="+mn-lt"/>
              </a:rPr>
              <a:t>les éléments de référence</a:t>
            </a:r>
            <a:br>
              <a:rPr lang="fr-FR" sz="1900" dirty="0">
                <a:latin typeface="+mn-lt"/>
              </a:rPr>
            </a:br>
            <a:r>
              <a:rPr lang="fr-FR" sz="1900" dirty="0">
                <a:latin typeface="+mn-lt"/>
              </a:rPr>
              <a:t>&gt; Les 3 orientations stratégiques pour 2027</a:t>
            </a:r>
            <a:br>
              <a:rPr lang="fr-FR" sz="1900" dirty="0">
                <a:latin typeface="+mn-lt"/>
              </a:rPr>
            </a:br>
            <a:r>
              <a:rPr lang="fr-FR" sz="1900" dirty="0">
                <a:latin typeface="+mn-lt"/>
              </a:rPr>
              <a:t>&gt; Les déclinaisons en plans d’actions : PAC | PAS | PAM </a:t>
            </a:r>
            <a:br>
              <a:rPr lang="fr-FR" sz="1900" dirty="0">
                <a:latin typeface="+mn-lt"/>
              </a:rPr>
            </a:br>
            <a:r>
              <a:rPr lang="fr-FR" sz="1900" dirty="0">
                <a:latin typeface="+mn-lt"/>
              </a:rPr>
              <a:t>&gt; Les indicateurs de suivi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4635923" y="4283346"/>
            <a:ext cx="6488584" cy="1720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700" b="1" dirty="0">
                <a:solidFill>
                  <a:srgbClr val="404697"/>
                </a:solidFill>
                <a:latin typeface="+mn-lt"/>
              </a:rPr>
              <a:t>Des fondamentaux solides</a:t>
            </a:r>
            <a:br>
              <a:rPr lang="fr-FR" sz="1900" b="1" dirty="0">
                <a:latin typeface="+mn-lt"/>
              </a:rPr>
            </a:br>
            <a:r>
              <a:rPr lang="fr-FR" sz="1900" dirty="0">
                <a:latin typeface="+mn-lt"/>
              </a:rPr>
              <a:t>&gt; La raison d’être du CMO</a:t>
            </a:r>
            <a:br>
              <a:rPr lang="fr-FR" sz="1900" dirty="0">
                <a:latin typeface="+mn-lt"/>
              </a:rPr>
            </a:br>
            <a:r>
              <a:rPr lang="fr-FR" sz="1900" dirty="0">
                <a:latin typeface="+mn-lt"/>
              </a:rPr>
              <a:t>&gt; Les valeurs</a:t>
            </a:r>
            <a:br>
              <a:rPr lang="fr-FR" sz="1900" dirty="0">
                <a:latin typeface="+mn-lt"/>
              </a:rPr>
            </a:br>
            <a:r>
              <a:rPr lang="fr-FR" sz="1900" dirty="0">
                <a:latin typeface="+mn-lt"/>
              </a:rPr>
              <a:t>&gt; Les engagements RSE</a:t>
            </a:r>
            <a:br>
              <a:rPr lang="fr-FR" sz="1900" b="1" dirty="0">
                <a:latin typeface="+mn-lt"/>
              </a:rPr>
            </a:br>
            <a:endParaRPr lang="fr-FR" sz="1900" dirty="0">
              <a:latin typeface="+mn-lt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416038" y="2442564"/>
            <a:ext cx="7170623" cy="175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3416038" y="4367353"/>
            <a:ext cx="7170623" cy="1880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2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-1855272" y="1857889"/>
            <a:ext cx="6851676" cy="3141133"/>
          </a:xfrm>
          <a:prstGeom prst="flowChartManualInpu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3" y="672384"/>
            <a:ext cx="2112460" cy="977748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243722" y="1790848"/>
            <a:ext cx="6488584" cy="3613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rgbClr val="404697"/>
                </a:solidFill>
                <a:latin typeface="+mn-lt"/>
              </a:rPr>
              <a:t>Ensemble, construisons demain : </a:t>
            </a:r>
            <a:br>
              <a:rPr lang="fr-FR" sz="3200" b="1" dirty="0">
                <a:latin typeface="+mn-lt"/>
              </a:rPr>
            </a:br>
            <a:r>
              <a:rPr lang="fr-FR" sz="3200" dirty="0">
                <a:latin typeface="+mn-lt"/>
              </a:rPr>
              <a:t>les éléments de référence</a:t>
            </a:r>
            <a:br>
              <a:rPr lang="fr-FR" sz="3200" dirty="0">
                <a:latin typeface="+mn-lt"/>
              </a:rPr>
            </a:br>
            <a:br>
              <a:rPr lang="fr-FR" sz="2200" dirty="0">
                <a:latin typeface="+mn-lt"/>
              </a:rPr>
            </a:br>
            <a:r>
              <a:rPr lang="fr-FR" sz="2200" dirty="0">
                <a:latin typeface="+mn-lt"/>
              </a:rPr>
              <a:t>&gt; Les 3 orientations stratégiques pour 2027</a:t>
            </a:r>
            <a:br>
              <a:rPr lang="fr-FR" sz="2200" dirty="0">
                <a:latin typeface="+mn-lt"/>
              </a:rPr>
            </a:br>
            <a:r>
              <a:rPr lang="fr-FR" sz="2200" dirty="0">
                <a:latin typeface="+mn-lt"/>
              </a:rPr>
              <a:t>&gt; Les déclinaisons en plans d’actions : PAC | PAS | PAM </a:t>
            </a:r>
            <a:br>
              <a:rPr lang="fr-FR" sz="2200" dirty="0">
                <a:latin typeface="+mn-lt"/>
              </a:rPr>
            </a:br>
            <a:r>
              <a:rPr lang="fr-FR" sz="2200" dirty="0">
                <a:latin typeface="+mn-lt"/>
              </a:rPr>
              <a:t>&gt; Les indicateurs de suivi </a:t>
            </a:r>
            <a:br>
              <a:rPr lang="fr-FR" sz="2200" b="1" dirty="0">
                <a:latin typeface="+mn-lt"/>
              </a:rPr>
            </a:br>
            <a:br>
              <a:rPr lang="fr-FR" sz="3200" b="1" dirty="0">
                <a:latin typeface="+mn-lt"/>
              </a:rPr>
            </a:br>
            <a:endParaRPr lang="fr-FR" sz="2200" dirty="0">
              <a:latin typeface="+mn-lt"/>
            </a:endParaRPr>
          </a:p>
        </p:txBody>
      </p:sp>
      <p:sp>
        <p:nvSpPr>
          <p:cNvPr id="14" name="Hexagone 13"/>
          <p:cNvSpPr/>
          <p:nvPr/>
        </p:nvSpPr>
        <p:spPr>
          <a:xfrm flipH="1">
            <a:off x="3672475" y="2624685"/>
            <a:ext cx="472773" cy="413937"/>
          </a:xfrm>
          <a:prstGeom prst="hexagon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30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10800000">
            <a:off x="-5" y="0"/>
            <a:ext cx="12192001" cy="1671613"/>
          </a:xfrm>
          <a:prstGeom prst="rect">
            <a:avLst/>
          </a:prstGeom>
          <a:gradFill flip="none" rotWithShape="1">
            <a:gsLst>
              <a:gs pos="100000">
                <a:srgbClr val="E61154"/>
              </a:gs>
              <a:gs pos="69000">
                <a:srgbClr val="CF076A"/>
              </a:gs>
              <a:gs pos="38000">
                <a:srgbClr val="6F338D"/>
              </a:gs>
              <a:gs pos="0">
                <a:srgbClr val="404697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134" y="491413"/>
            <a:ext cx="1747300" cy="808735"/>
          </a:xfrm>
          <a:prstGeom prst="rect">
            <a:avLst/>
          </a:prstGeom>
        </p:spPr>
      </p:pic>
      <p:sp>
        <p:nvSpPr>
          <p:cNvPr id="7" name="Triangle isocèle 6"/>
          <p:cNvSpPr/>
          <p:nvPr/>
        </p:nvSpPr>
        <p:spPr>
          <a:xfrm rot="5400000">
            <a:off x="-129368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4"/>
          <p:cNvSpPr txBox="1">
            <a:spLocks/>
          </p:cNvSpPr>
          <p:nvPr/>
        </p:nvSpPr>
        <p:spPr>
          <a:xfrm>
            <a:off x="328942" y="430891"/>
            <a:ext cx="6658725" cy="696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/>
              </a:rPr>
              <a:t>Les 3 orientations stratégiques </a:t>
            </a:r>
            <a:r>
              <a:rPr lang="fr-FR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2027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941234" y="2180893"/>
            <a:ext cx="3261100" cy="3638550"/>
            <a:chOff x="7941234" y="2180893"/>
            <a:chExt cx="3261100" cy="3638550"/>
          </a:xfrm>
        </p:grpSpPr>
        <p:sp>
          <p:nvSpPr>
            <p:cNvPr id="17" name="Hexagone 16"/>
            <p:cNvSpPr/>
            <p:nvPr/>
          </p:nvSpPr>
          <p:spPr>
            <a:xfrm>
              <a:off x="8114369" y="2724832"/>
              <a:ext cx="2924233" cy="2560320"/>
            </a:xfrm>
            <a:prstGeom prst="hexagon">
              <a:avLst/>
            </a:prstGeom>
            <a:solidFill>
              <a:schemeClr val="bg1"/>
            </a:solidFill>
            <a:ln w="127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005963" y="3680360"/>
              <a:ext cx="31366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00" b="1" dirty="0">
                  <a:solidFill>
                    <a:srgbClr val="404697"/>
                  </a:solidFill>
                </a:rPr>
                <a:t>Accompagner les</a:t>
              </a:r>
            </a:p>
            <a:p>
              <a:pPr algn="ctr"/>
              <a:r>
                <a:rPr lang="fr-FR" sz="1700" b="1" dirty="0">
                  <a:solidFill>
                    <a:srgbClr val="404697"/>
                  </a:solidFill>
                </a:rPr>
                <a:t>transitions internes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003482" y="4671012"/>
              <a:ext cx="3136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Découvrir   </a:t>
              </a:r>
              <a:r>
                <a:rPr lang="fr-F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</a:t>
              </a:r>
            </a:p>
          </p:txBody>
        </p:sp>
        <p:sp>
          <p:nvSpPr>
            <p:cNvPr id="20" name="Ellipse 19"/>
            <p:cNvSpPr/>
            <p:nvPr/>
          </p:nvSpPr>
          <p:spPr>
            <a:xfrm>
              <a:off x="9989184" y="4749560"/>
              <a:ext cx="235095" cy="2350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hlinkClick r:id="rId4" action="ppaction://hlinksldjump"/>
            </p:cNvPr>
            <p:cNvSpPr/>
            <p:nvPr/>
          </p:nvSpPr>
          <p:spPr>
            <a:xfrm>
              <a:off x="7941234" y="2180893"/>
              <a:ext cx="3261100" cy="3638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562846" y="2168861"/>
            <a:ext cx="3262640" cy="3638550"/>
            <a:chOff x="4562846" y="2168861"/>
            <a:chExt cx="3262640" cy="3638550"/>
          </a:xfrm>
        </p:grpSpPr>
        <p:sp>
          <p:nvSpPr>
            <p:cNvPr id="13" name="Hexagone 12"/>
            <p:cNvSpPr/>
            <p:nvPr/>
          </p:nvSpPr>
          <p:spPr>
            <a:xfrm>
              <a:off x="4673733" y="2742245"/>
              <a:ext cx="2924233" cy="2560320"/>
            </a:xfrm>
            <a:prstGeom prst="hexagon">
              <a:avLst/>
            </a:prstGeom>
            <a:solidFill>
              <a:schemeClr val="bg1"/>
            </a:solidFill>
            <a:ln w="127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565327" y="3697773"/>
              <a:ext cx="31366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00" b="1" dirty="0">
                  <a:solidFill>
                    <a:srgbClr val="404697"/>
                  </a:solidFill>
                </a:rPr>
                <a:t>Accompagner les</a:t>
              </a:r>
            </a:p>
            <a:p>
              <a:pPr algn="ctr"/>
              <a:r>
                <a:rPr lang="fr-FR" sz="1700" b="1" dirty="0">
                  <a:solidFill>
                    <a:srgbClr val="404697"/>
                  </a:solidFill>
                </a:rPr>
                <a:t>transitions externes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562846" y="4688425"/>
              <a:ext cx="3136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Découvrir   </a:t>
              </a:r>
              <a:r>
                <a:rPr lang="fr-F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6548548" y="4766973"/>
              <a:ext cx="235095" cy="2350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hlinkClick r:id="rId5" action="ppaction://hlinksldjump"/>
            </p:cNvPr>
            <p:cNvSpPr/>
            <p:nvPr/>
          </p:nvSpPr>
          <p:spPr>
            <a:xfrm>
              <a:off x="4564386" y="2168861"/>
              <a:ext cx="3261100" cy="3638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982777" y="2176459"/>
            <a:ext cx="3261100" cy="3638550"/>
            <a:chOff x="982777" y="2176459"/>
            <a:chExt cx="3261100" cy="3638550"/>
          </a:xfrm>
        </p:grpSpPr>
        <p:sp>
          <p:nvSpPr>
            <p:cNvPr id="9" name="Hexagone 8"/>
            <p:cNvSpPr/>
            <p:nvPr/>
          </p:nvSpPr>
          <p:spPr>
            <a:xfrm>
              <a:off x="1197950" y="2742245"/>
              <a:ext cx="2924233" cy="2560320"/>
            </a:xfrm>
            <a:prstGeom prst="hexagon">
              <a:avLst/>
            </a:prstGeom>
            <a:solidFill>
              <a:schemeClr val="bg1"/>
            </a:solidFill>
            <a:ln w="1270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089544" y="3697773"/>
              <a:ext cx="313660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00" b="1" dirty="0">
                  <a:solidFill>
                    <a:srgbClr val="404697"/>
                  </a:solidFill>
                </a:rPr>
                <a:t>La proactivité pour un développement rentable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087063" y="4688425"/>
              <a:ext cx="3136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Découvrir   </a:t>
              </a:r>
              <a:r>
                <a:rPr lang="fr-F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3072765" y="4766973"/>
              <a:ext cx="235095" cy="23509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hlinkClick r:id="rId6" action="ppaction://hlinksldjump"/>
            </p:cNvPr>
            <p:cNvSpPr/>
            <p:nvPr/>
          </p:nvSpPr>
          <p:spPr>
            <a:xfrm>
              <a:off x="982777" y="2176459"/>
              <a:ext cx="3261100" cy="3638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riangle isocèle 26"/>
          <p:cNvSpPr/>
          <p:nvPr/>
        </p:nvSpPr>
        <p:spPr>
          <a:xfrm rot="5400000">
            <a:off x="-129368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1495" y="368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FR" sz="1000" dirty="0">
                <a:solidFill>
                  <a:prstClr val="white">
                    <a:lumMod val="75000"/>
                  </a:prstClr>
                </a:solidFill>
              </a:rPr>
              <a:t>ENSEMBLE, CONSTRUISONS DEMAIN : LES ÉLÉMENTS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426283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0800000">
            <a:off x="-9542" y="0"/>
            <a:ext cx="12192001" cy="1768642"/>
          </a:xfrm>
          <a:prstGeom prst="rect">
            <a:avLst/>
          </a:prstGeom>
          <a:gradFill flip="none" rotWithShape="1">
            <a:gsLst>
              <a:gs pos="100000">
                <a:srgbClr val="E61154"/>
              </a:gs>
              <a:gs pos="69000">
                <a:srgbClr val="CF076A"/>
              </a:gs>
              <a:gs pos="38000">
                <a:srgbClr val="6F338D"/>
              </a:gs>
              <a:gs pos="0">
                <a:srgbClr val="404697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22" y="491413"/>
            <a:ext cx="1747300" cy="8087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923" y="2237151"/>
            <a:ext cx="11411284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Revisiter notre modèle relationnel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omnicanal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pour gagner en proactivité</a:t>
            </a:r>
          </a:p>
          <a:p>
            <a:pPr marL="723900" marR="0" lvl="1" indent="-266700" algn="l" defTabSz="914400" rtl="0" eaLnBrk="1" fontAlgn="auto" latinLnBrk="0" hangingPunct="1">
              <a:lnSpc>
                <a:spcPts val="2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en place de tests sur des segments de clientèle</a:t>
            </a:r>
          </a:p>
          <a:p>
            <a:pPr marL="723900" marR="0" lvl="1" indent="-2667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en place de plateaux de proactivité collective en agence</a:t>
            </a:r>
          </a:p>
          <a:p>
            <a:pPr marL="723900" marR="0" lvl="1" indent="-2667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 80/20 sur le taux de contact entre le conseiller et le marketing direct 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080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Conquérir de nouveaux clients grâce à des approches ciblées par segment de marché </a:t>
            </a:r>
          </a:p>
          <a:p>
            <a:pPr marL="742950" marR="0" lvl="1" indent="-285750" algn="l" defTabSz="914400" rtl="0" eaLnBrk="1" fontAlgn="auto" latinLnBrk="0" hangingPunct="1">
              <a:lnSpc>
                <a:spcPts val="27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Création de nouveaux portefeuilles en appui du digital et de l’Intelligence Artificielle</a:t>
            </a:r>
          </a:p>
          <a:p>
            <a:pPr marL="742950" marR="0" lvl="1" indent="-28575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de conquête par marché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(ex: Installation agri, création d’entreprises, prêt études pour les jeunes…)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Développer les ventes en banque et en assurance avec un focus 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sur le logement, la santé et l’entreprise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Développement d’équipement cible, du nombre de nouveaux assurés et de l’assurance pour les particuliers et les pros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riangle isocèle 5"/>
          <p:cNvSpPr/>
          <p:nvPr/>
        </p:nvSpPr>
        <p:spPr>
          <a:xfrm rot="5400000">
            <a:off x="-129368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269528" y="791186"/>
            <a:ext cx="7984135" cy="696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/>
              </a:rPr>
              <a:t>Positionner la proactivité au cœur </a:t>
            </a:r>
            <a:br>
              <a:rPr lang="fr-FR" sz="2800" b="1" dirty="0">
                <a:solidFill>
                  <a:schemeClr val="bg1"/>
                </a:solidFill>
                <a:latin typeface="Calibri" panose="020F0502020204030204"/>
              </a:rPr>
            </a:br>
            <a:r>
              <a:rPr lang="fr-FR" sz="2800" dirty="0">
                <a:solidFill>
                  <a:schemeClr val="bg1"/>
                </a:solidFill>
              </a:rPr>
              <a:t>de notre modèle de développement rentable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91" y="0"/>
            <a:ext cx="2935823" cy="2838127"/>
          </a:xfrm>
          <a:prstGeom prst="rect">
            <a:avLst/>
          </a:prstGeom>
        </p:spPr>
      </p:pic>
      <p:sp>
        <p:nvSpPr>
          <p:cNvPr id="16" name="Triangle isocèle 15"/>
          <p:cNvSpPr/>
          <p:nvPr/>
        </p:nvSpPr>
        <p:spPr>
          <a:xfrm rot="5400000">
            <a:off x="-138906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9069" y="368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FR" sz="1000" dirty="0">
                <a:solidFill>
                  <a:prstClr val="white">
                    <a:lumMod val="75000"/>
                  </a:prstClr>
                </a:solidFill>
              </a:rPr>
              <a:t>ENSEMBLE, CONSTRUISONS DEMAIN : LES ÉLÉMENTS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17222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10800000">
            <a:off x="-9542" y="0"/>
            <a:ext cx="12192001" cy="1768642"/>
          </a:xfrm>
          <a:prstGeom prst="rect">
            <a:avLst/>
          </a:prstGeom>
          <a:gradFill flip="none" rotWithShape="1">
            <a:gsLst>
              <a:gs pos="100000">
                <a:srgbClr val="E61154"/>
              </a:gs>
              <a:gs pos="69000">
                <a:srgbClr val="CF076A"/>
              </a:gs>
              <a:gs pos="38000">
                <a:srgbClr val="6F338D"/>
              </a:gs>
              <a:gs pos="0">
                <a:srgbClr val="404697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13" y="491413"/>
            <a:ext cx="1747300" cy="808735"/>
          </a:xfrm>
          <a:prstGeom prst="rect">
            <a:avLst/>
          </a:prstGeom>
        </p:spPr>
      </p:pic>
      <p:sp>
        <p:nvSpPr>
          <p:cNvPr id="6" name="Triangle isocèle 5"/>
          <p:cNvSpPr/>
          <p:nvPr/>
        </p:nvSpPr>
        <p:spPr>
          <a:xfrm rot="5400000">
            <a:off x="-129368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269528" y="791186"/>
            <a:ext cx="7984135" cy="696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/>
              </a:rPr>
              <a:t>Agir comme tiers de confiance </a:t>
            </a:r>
            <a:r>
              <a:rPr lang="fr-FR" sz="2800" b="1" dirty="0">
                <a:solidFill>
                  <a:schemeClr val="bg1"/>
                </a:solidFill>
              </a:rPr>
              <a:t>des transitions 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de nos clients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600" y="1918114"/>
            <a:ext cx="11497621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Financer la transition énergétique des ménages, le développement durable 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et la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décarbonation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du bilan des entreprises</a:t>
            </a:r>
          </a:p>
          <a:p>
            <a:pPr marL="804863" marR="0" lvl="1" indent="-273050" algn="l" defTabSz="914400" rtl="0" eaLnBrk="1" fontAlgn="auto" latinLnBrk="0" hangingPunct="1">
              <a:lnSpc>
                <a:spcPts val="2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Développement d’offres en mobilité propre, en rénovation énergétique et en projets de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décarbonation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les entreprises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Accompagner pro-activement le vieillissement de la population</a:t>
            </a:r>
          </a:p>
          <a:p>
            <a:pPr marL="804863" marR="0" lvl="1" indent="-273050" algn="l" defTabSz="914400" rtl="0" eaLnBrk="1" fontAlgn="auto" latinLnBrk="0" hangingPunct="1">
              <a:lnSpc>
                <a:spcPts val="2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Equipement dédié en fonction des situations et taux de contact optimum sur le segment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Faciliter l'accès au logement de toutes les générations</a:t>
            </a:r>
          </a:p>
          <a:p>
            <a:pPr marL="804863" marR="0" lvl="1" indent="-2730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Amorçage des projets immobiliers du territoire à hauteur de 10 à 15 millions par an</a:t>
            </a:r>
          </a:p>
          <a:p>
            <a:pPr marL="804863" marR="0" lvl="1" indent="-2730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Faciliter l’accès au logement pour les jeunes </a:t>
            </a:r>
          </a:p>
          <a:p>
            <a:pPr marL="804863" marR="0" lvl="1" indent="-2730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Améliorer notre part de marché Habitat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Sécuriser les données et les flux</a:t>
            </a:r>
          </a:p>
          <a:p>
            <a:pPr marL="804863" marR="0" lvl="1" indent="-2730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Promotion des outils Euro-Information en solutions de paiements, stockage de données, acquisition de flux 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facturation électronique.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84" y="0"/>
            <a:ext cx="2780238" cy="2780238"/>
          </a:xfrm>
          <a:prstGeom prst="rect">
            <a:avLst/>
          </a:prstGeom>
        </p:spPr>
      </p:pic>
      <p:sp>
        <p:nvSpPr>
          <p:cNvPr id="21" name="Triangle isocèle 20"/>
          <p:cNvSpPr/>
          <p:nvPr/>
        </p:nvSpPr>
        <p:spPr>
          <a:xfrm rot="5400000">
            <a:off x="-138906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9069" y="368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FR" sz="1000" dirty="0">
                <a:solidFill>
                  <a:prstClr val="white">
                    <a:lumMod val="75000"/>
                  </a:prstClr>
                </a:solidFill>
              </a:rPr>
              <a:t>ENSEMBLE, CONSTRUISONS DEMAIN : LES ÉLÉMENTS DE RÉFÉRENCE</a:t>
            </a: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0" y="6250388"/>
            <a:ext cx="1385455" cy="545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8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0800000">
            <a:off x="-4" y="0"/>
            <a:ext cx="12192001" cy="1768642"/>
          </a:xfrm>
          <a:prstGeom prst="rect">
            <a:avLst/>
          </a:prstGeom>
          <a:gradFill flip="none" rotWithShape="1">
            <a:gsLst>
              <a:gs pos="100000">
                <a:srgbClr val="E61154"/>
              </a:gs>
              <a:gs pos="69000">
                <a:srgbClr val="CF076A"/>
              </a:gs>
              <a:gs pos="38000">
                <a:srgbClr val="6F338D"/>
              </a:gs>
              <a:gs pos="0">
                <a:srgbClr val="404697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60" y="491413"/>
            <a:ext cx="1747300" cy="808735"/>
          </a:xfrm>
          <a:prstGeom prst="rect">
            <a:avLst/>
          </a:prstGeom>
        </p:spPr>
      </p:pic>
      <p:sp>
        <p:nvSpPr>
          <p:cNvPr id="6" name="Triangle isocèle 5"/>
          <p:cNvSpPr/>
          <p:nvPr/>
        </p:nvSpPr>
        <p:spPr>
          <a:xfrm rot="5400000">
            <a:off x="-129368" y="740553"/>
            <a:ext cx="518722" cy="27906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269528" y="791186"/>
            <a:ext cx="7984135" cy="696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/>
              </a:rPr>
              <a:t>Engager activement tous nos collaborateurs </a:t>
            </a:r>
          </a:p>
          <a:p>
            <a:pPr lvl="0" algn="l">
              <a:defRPr/>
            </a:pPr>
            <a:r>
              <a:rPr lang="fr-FR" sz="2800" dirty="0">
                <a:solidFill>
                  <a:schemeClr val="bg1"/>
                </a:solidFill>
              </a:rPr>
              <a:t>et élus dans les transitions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0" y="2244060"/>
            <a:ext cx="972649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Améliorer en continu nos processus</a:t>
            </a:r>
          </a:p>
          <a:p>
            <a:pPr marL="7429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s'appuyant sur les évolutions technologiques</a:t>
            </a:r>
          </a:p>
          <a:p>
            <a:pPr marL="7429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 la revue des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clés et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optimisables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Mobiliser nos salariés et élus sur l’évolution de leurs parcours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 un accompagnement de 100 % des acteurs chaque année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Renforcement de l’accompagnement de l’évolution des métiers et des missions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Renforcer l’appropriation de la stratégie par tous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en place d’une communication trimestrielle sur le PMT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Maintien des rencontres annuelles élus et salariés et l’accueil des nouveaux collaborateurs 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73" y="77871"/>
            <a:ext cx="3146592" cy="31465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79069" y="368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FR" sz="1000" dirty="0">
                <a:solidFill>
                  <a:prstClr val="white">
                    <a:lumMod val="75000"/>
                  </a:prstClr>
                </a:solidFill>
              </a:rPr>
              <a:t>ENSEMBLE, CONSTRUISONS DEMAIN : LES ÉLÉMENTS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20055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1283</Words>
  <Application>Microsoft Office PowerPoint</Application>
  <PresentationFormat>Grand écran</PresentationFormat>
  <Paragraphs>153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Fabrikat Italic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RAUD Nathalie</dc:creator>
  <cp:lastModifiedBy>RAUD Nathalie</cp:lastModifiedBy>
  <cp:revision>28</cp:revision>
  <dcterms:created xsi:type="dcterms:W3CDTF">2025-02-11T14:26:28Z</dcterms:created>
  <dcterms:modified xsi:type="dcterms:W3CDTF">2026-04-09T08:15:18Z</dcterms:modified>
</cp:coreProperties>
</file>